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6" r:id="rId2"/>
    <p:sldId id="257" r:id="rId3"/>
    <p:sldId id="261" r:id="rId4"/>
    <p:sldId id="295" r:id="rId5"/>
    <p:sldId id="304" r:id="rId6"/>
    <p:sldId id="264" r:id="rId7"/>
    <p:sldId id="296" r:id="rId8"/>
    <p:sldId id="266" r:id="rId9"/>
    <p:sldId id="297" r:id="rId10"/>
    <p:sldId id="267" r:id="rId11"/>
    <p:sldId id="303" r:id="rId12"/>
    <p:sldId id="305" r:id="rId13"/>
    <p:sldId id="275" r:id="rId14"/>
    <p:sldId id="276" r:id="rId15"/>
    <p:sldId id="306" r:id="rId16"/>
    <p:sldId id="300" r:id="rId17"/>
    <p:sldId id="277" r:id="rId18"/>
    <p:sldId id="301" r:id="rId19"/>
    <p:sldId id="302" r:id="rId20"/>
    <p:sldId id="279" r:id="rId21"/>
    <p:sldId id="307" r:id="rId22"/>
    <p:sldId id="308" r:id="rId23"/>
    <p:sldId id="309" r:id="rId24"/>
    <p:sldId id="314" r:id="rId25"/>
    <p:sldId id="312" r:id="rId26"/>
    <p:sldId id="313" r:id="rId27"/>
    <p:sldId id="311" r:id="rId28"/>
    <p:sldId id="310" r:id="rId29"/>
    <p:sldId id="262" r:id="rId30"/>
    <p:sldId id="260" r:id="rId31"/>
  </p:sldIdLst>
  <p:sldSz cx="10080625"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A00"/>
    <a:srgbClr val="4E0233"/>
    <a:srgbClr val="1D3A00"/>
    <a:srgbClr val="00CC99"/>
    <a:srgbClr val="66FFCC"/>
    <a:srgbClr val="007033"/>
    <a:srgbClr val="FE9202"/>
    <a:srgbClr val="CC0099"/>
    <a:srgbClr val="6C1A00"/>
    <a:srgbClr val="E7F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8" d="100"/>
          <a:sy n="68" d="100"/>
        </p:scale>
        <p:origin x="972" y="32"/>
      </p:cViewPr>
      <p:guideLst>
        <p:guide orient="horz" pos="1620"/>
        <p:guide pos="2880"/>
        <p:guide pos="3175"/>
      </p:guideLst>
    </p:cSldViewPr>
  </p:slideViewPr>
  <p:outlineViewPr>
    <p:cViewPr>
      <p:scale>
        <a:sx n="33" d="100"/>
        <a:sy n="33" d="100"/>
      </p:scale>
      <p:origin x="0" y="8472"/>
    </p:cViewPr>
  </p:outlineViewPr>
  <p:notesTextViewPr>
    <p:cViewPr>
      <p:scale>
        <a:sx n="1" d="1"/>
        <a:sy n="1" d="1"/>
      </p:scale>
      <p:origin x="0" y="0"/>
    </p:cViewPr>
  </p:notesTextViewPr>
  <p:sorterViewPr>
    <p:cViewPr>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3/12/2025</a:t>
            </a:fld>
            <a:endParaRPr lang="en-US"/>
          </a:p>
        </p:txBody>
      </p:sp>
      <p:sp>
        <p:nvSpPr>
          <p:cNvPr id="4" name="Slide Image Placeholder 3"/>
          <p:cNvSpPr>
            <a:spLocks noGrp="1" noRot="1" noChangeAspect="1"/>
          </p:cNvSpPr>
          <p:nvPr>
            <p:ph type="sldImg" idx="2"/>
          </p:nvPr>
        </p:nvSpPr>
        <p:spPr>
          <a:xfrm>
            <a:off x="404813" y="1143000"/>
            <a:ext cx="60483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1143000"/>
            <a:ext cx="60483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30</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8345" y="2419050"/>
            <a:ext cx="7912292" cy="1374345"/>
          </a:xfrm>
          <a:noFill/>
          <a:effectLst>
            <a:outerShdw blurRad="50800" dist="38100" dir="2700000" algn="tl" rotWithShape="0">
              <a:prstClr val="black">
                <a:alpha val="40000"/>
              </a:prstClr>
            </a:outerShdw>
          </a:effectLst>
        </p:spPr>
        <p:txBody>
          <a:bodyPr>
            <a:normAutofit/>
          </a:bodyPr>
          <a:lstStyle>
            <a:lvl1pPr algn="r">
              <a:defRPr sz="3600">
                <a:solidFill>
                  <a:srgbClr val="7030A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168345" y="3793396"/>
            <a:ext cx="7912292" cy="763525"/>
          </a:xfrm>
        </p:spPr>
        <p:txBody>
          <a:bodyPr>
            <a:normAutofit/>
          </a:bodyPr>
          <a:lstStyle>
            <a:lvl1pPr marL="0" indent="0" algn="r">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3600450"/>
            <a:ext cx="604837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5873" y="459583"/>
            <a:ext cx="6048375"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5873" y="4025508"/>
            <a:ext cx="6048375"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205980"/>
            <a:ext cx="2268142"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032" y="205980"/>
            <a:ext cx="663641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198579" y="2326217"/>
            <a:ext cx="1613719"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77285" y="339509"/>
            <a:ext cx="9605441" cy="270273"/>
          </a:xfrm>
          <a:prstGeom prst="rect">
            <a:avLst/>
          </a:prstGeom>
          <a:noFill/>
        </p:spPr>
        <p:txBody>
          <a:bodyPr lIns="77249" tIns="38624" rIns="77249" bIns="38624" anchor="ctr">
            <a:noAutofit/>
          </a:bodyPr>
          <a:lstStyle>
            <a:lvl1pPr marL="0" indent="0">
              <a:buNone/>
              <a:defRPr sz="2400" b="0" i="0" cap="none" baseline="0">
                <a:solidFill>
                  <a:schemeClr val="accent2"/>
                </a:solidFill>
                <a:latin typeface="+mj-lt"/>
              </a:defRPr>
            </a:lvl1pPr>
            <a:lvl2pPr>
              <a:defRPr sz="700" cap="all" baseline="0"/>
            </a:lvl2pPr>
            <a:lvl3pPr>
              <a:defRPr sz="700" cap="all" baseline="0"/>
            </a:lvl3pPr>
            <a:lvl4pPr>
              <a:defRPr sz="700" cap="all" baseline="0"/>
            </a:lvl4pPr>
            <a:lvl5pPr>
              <a:defRPr sz="700" cap="all" baseline="0"/>
            </a:lvl5pPr>
          </a:lstStyle>
          <a:p>
            <a:pPr lvl="0"/>
            <a:r>
              <a:rPr lang="en-GB" dirty="0"/>
              <a:t>Click to edit title – 28pt</a:t>
            </a:r>
          </a:p>
        </p:txBody>
      </p:sp>
      <p:cxnSp>
        <p:nvCxnSpPr>
          <p:cNvPr id="31" name="Straight Connector 30"/>
          <p:cNvCxnSpPr/>
          <p:nvPr userDrawn="1"/>
        </p:nvCxnSpPr>
        <p:spPr>
          <a:xfrm>
            <a:off x="277284" y="771551"/>
            <a:ext cx="15876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2032970" y="771551"/>
            <a:ext cx="22135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405255" y="771551"/>
            <a:ext cx="548287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77285" y="915992"/>
            <a:ext cx="9605441" cy="3527426"/>
          </a:xfrm>
          <a:prstGeom prst="rect">
            <a:avLst/>
          </a:prstGeom>
        </p:spPr>
        <p:txBody>
          <a:bodyPr lIns="77249" tIns="38624" rIns="77249" bIns="38624">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95632" y="4603594"/>
            <a:ext cx="887097"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7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4954" y="586590"/>
            <a:ext cx="9090721" cy="763525"/>
          </a:xfrm>
        </p:spPr>
        <p:txBody>
          <a:bodyPr>
            <a:normAutofit/>
          </a:bodyPr>
          <a:lstStyle>
            <a:lvl1pPr algn="l">
              <a:defRPr sz="3600" baseline="0">
                <a:solidFill>
                  <a:srgbClr val="7030A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94954" y="1502815"/>
            <a:ext cx="9090721" cy="3206806"/>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112" y="433882"/>
            <a:ext cx="7070560" cy="725349"/>
          </a:xfrm>
        </p:spPr>
        <p:txBody>
          <a:bodyPr>
            <a:normAutofit/>
          </a:bodyPr>
          <a:lstStyle>
            <a:lvl1pPr algn="l">
              <a:defRPr sz="3600">
                <a:solidFill>
                  <a:srgbClr val="7030A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15112" y="1197410"/>
            <a:ext cx="7070560"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1" y="3305176"/>
            <a:ext cx="8568531"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301" y="2180035"/>
            <a:ext cx="8568531"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031" y="1200151"/>
            <a:ext cx="445227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4319" y="1200151"/>
            <a:ext cx="445227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4954" y="586590"/>
            <a:ext cx="9090721" cy="763525"/>
          </a:xfrm>
        </p:spPr>
        <p:txBody>
          <a:bodyPr>
            <a:normAutofit/>
          </a:bodyPr>
          <a:lstStyle>
            <a:lvl1pPr algn="l">
              <a:defRPr sz="3600" baseline="0">
                <a:solidFill>
                  <a:srgbClr val="7030A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91873" y="1655520"/>
            <a:ext cx="4454027"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1873" y="2127919"/>
            <a:ext cx="4454027"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40319" y="1655520"/>
            <a:ext cx="4455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40319" y="2127919"/>
            <a:ext cx="4455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7" y="204787"/>
            <a:ext cx="3316456"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248" y="204791"/>
            <a:ext cx="56353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037" y="1076329"/>
            <a:ext cx="3316456"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3" y="205981"/>
            <a:ext cx="9072563"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4033" y="1200151"/>
            <a:ext cx="9072563"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031" y="4767264"/>
            <a:ext cx="2352146"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3/12/2025</a:t>
            </a:fld>
            <a:endParaRPr lang="en-US"/>
          </a:p>
        </p:txBody>
      </p:sp>
      <p:sp>
        <p:nvSpPr>
          <p:cNvPr id="5" name="Footer Placeholder 4"/>
          <p:cNvSpPr>
            <a:spLocks noGrp="1"/>
          </p:cNvSpPr>
          <p:nvPr>
            <p:ph type="ftr" sz="quarter" idx="3"/>
          </p:nvPr>
        </p:nvSpPr>
        <p:spPr>
          <a:xfrm>
            <a:off x="3444215" y="4767264"/>
            <a:ext cx="3192198"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24450" y="4767264"/>
            <a:ext cx="2352146"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0086" y="5213746"/>
            <a:ext cx="9248979"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20.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647" y="2419045"/>
            <a:ext cx="8080640" cy="1527050"/>
          </a:xfrm>
        </p:spPr>
        <p:txBody>
          <a:bodyPr/>
          <a:lstStyle/>
          <a:p>
            <a:r>
              <a:rPr lang="en-US" cap="all" dirty="0" err="1">
                <a:solidFill>
                  <a:schemeClr val="accent2"/>
                </a:solidFill>
              </a:rPr>
              <a:t>Gst</a:t>
            </a:r>
            <a:r>
              <a:rPr lang="en-US" cap="all" dirty="0">
                <a:solidFill>
                  <a:schemeClr val="accent2"/>
                </a:solidFill>
              </a:rPr>
              <a:t> annual return &amp; RECONCILIATION STATEMENT</a:t>
            </a:r>
            <a:endParaRPr lang="en-US" dirty="0">
              <a:solidFill>
                <a:srgbClr val="7030A0"/>
              </a:solidFill>
            </a:endParaRPr>
          </a:p>
        </p:txBody>
      </p:sp>
      <p:sp>
        <p:nvSpPr>
          <p:cNvPr id="3" name="Subtitle 2"/>
          <p:cNvSpPr>
            <a:spLocks noGrp="1"/>
          </p:cNvSpPr>
          <p:nvPr>
            <p:ph type="subTitle" idx="1"/>
          </p:nvPr>
        </p:nvSpPr>
        <p:spPr>
          <a:xfrm>
            <a:off x="1168339" y="3793396"/>
            <a:ext cx="7743947" cy="763525"/>
          </a:xfrm>
        </p:spPr>
        <p:txBody>
          <a:bodyPr>
            <a:normAutofit fontScale="92500" lnSpcReduction="10000"/>
          </a:bodyPr>
          <a:lstStyle/>
          <a:p>
            <a:r>
              <a:rPr lang="en-US" dirty="0"/>
              <a:t>BY CA MIHIR MODI</a:t>
            </a:r>
          </a:p>
          <a:p>
            <a:r>
              <a:rPr lang="en-US" sz="1900" dirty="0"/>
              <a:t>14</a:t>
            </a:r>
            <a:r>
              <a:rPr lang="en-US" sz="1900" baseline="30000" dirty="0"/>
              <a:t>th</a:t>
            </a:r>
            <a:r>
              <a:rPr lang="en-US" sz="1900" dirty="0"/>
              <a:t> December 2024</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458" y="1197405"/>
            <a:ext cx="9620414" cy="3970330"/>
          </a:xfrm>
        </p:spPr>
        <p:txBody>
          <a:bodyPr>
            <a:noAutofit/>
          </a:bodyPr>
          <a:lstStyle/>
          <a:p>
            <a:pPr lvl="0" algn="just">
              <a:lnSpc>
                <a:spcPct val="150000"/>
              </a:lnSpc>
            </a:pPr>
            <a:r>
              <a:rPr lang="en-IN" sz="2200" dirty="0">
                <a:solidFill>
                  <a:srgbClr val="DCDDDE">
                    <a:lumMod val="10000"/>
                  </a:srgbClr>
                </a:solidFill>
              </a:rPr>
              <a:t>Whether ITC-04 filed for JW transaction – Match it with stock register</a:t>
            </a:r>
          </a:p>
          <a:p>
            <a:pPr lvl="0" algn="just">
              <a:lnSpc>
                <a:spcPct val="150000"/>
              </a:lnSpc>
            </a:pPr>
            <a:r>
              <a:rPr lang="en-IN" sz="2200" dirty="0">
                <a:solidFill>
                  <a:srgbClr val="DCDDDE">
                    <a:lumMod val="10000"/>
                  </a:srgbClr>
                </a:solidFill>
              </a:rPr>
              <a:t>Whether interest has been paid on delayed returns, late fees on delayed GSTR 1</a:t>
            </a:r>
          </a:p>
          <a:p>
            <a:pPr lvl="0" algn="just">
              <a:lnSpc>
                <a:spcPct val="150000"/>
              </a:lnSpc>
            </a:pPr>
            <a:r>
              <a:rPr lang="en-IN" sz="2200" dirty="0">
                <a:solidFill>
                  <a:srgbClr val="DCDDDE">
                    <a:lumMod val="10000"/>
                  </a:srgbClr>
                </a:solidFill>
              </a:rPr>
              <a:t>In case of refund, manner of calculation, eligibility, documentation, export valuation – 1.5 times of domestic supplies, realisation, classification of input – capital goods, consignment sent on approval</a:t>
            </a:r>
          </a:p>
          <a:p>
            <a:pPr lvl="0" algn="just">
              <a:lnSpc>
                <a:spcPct val="150000"/>
              </a:lnSpc>
            </a:pPr>
            <a:r>
              <a:rPr lang="en-IN" sz="2200" dirty="0">
                <a:solidFill>
                  <a:srgbClr val="DCDDDE">
                    <a:lumMod val="10000"/>
                  </a:srgbClr>
                </a:solidFill>
              </a:rPr>
              <a:t>Notice of demand issued by department, </a:t>
            </a:r>
            <a:r>
              <a:rPr lang="en-IN" sz="2200" dirty="0" err="1">
                <a:solidFill>
                  <a:srgbClr val="DCDDDE">
                    <a:lumMod val="10000"/>
                  </a:srgbClr>
                </a:solidFill>
              </a:rPr>
              <a:t>deptt</a:t>
            </a:r>
            <a:r>
              <a:rPr lang="en-IN" sz="2200" dirty="0">
                <a:solidFill>
                  <a:srgbClr val="DCDDDE">
                    <a:lumMod val="10000"/>
                  </a:srgbClr>
                </a:solidFill>
              </a:rPr>
              <a:t>. Audit etc.</a:t>
            </a:r>
          </a:p>
          <a:p>
            <a:pPr lvl="0" algn="just">
              <a:lnSpc>
                <a:spcPct val="150000"/>
              </a:lnSpc>
            </a:pPr>
            <a:r>
              <a:rPr lang="en-IN" sz="2200" dirty="0">
                <a:solidFill>
                  <a:srgbClr val="DCDDDE">
                    <a:lumMod val="10000"/>
                  </a:srgbClr>
                </a:solidFill>
              </a:rPr>
              <a:t>E-way bill prepared for all outward &amp; inward supplies [Ask for MR]</a:t>
            </a:r>
          </a:p>
        </p:txBody>
      </p:sp>
      <p:sp>
        <p:nvSpPr>
          <p:cNvPr id="4" name="Title 1"/>
          <p:cNvSpPr txBox="1">
            <a:spLocks/>
          </p:cNvSpPr>
          <p:nvPr/>
        </p:nvSpPr>
        <p:spPr>
          <a:xfrm>
            <a:off x="611867" y="472056"/>
            <a:ext cx="7070560"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Reconciliation &amp; Documentation</a:t>
            </a:r>
          </a:p>
        </p:txBody>
      </p:sp>
    </p:spTree>
    <p:extLst>
      <p:ext uri="{BB962C8B-B14F-4D97-AF65-F5344CB8AC3E}">
        <p14:creationId xmlns:p14="http://schemas.microsoft.com/office/powerpoint/2010/main" val="272745544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458" y="1197405"/>
            <a:ext cx="9467709" cy="3970330"/>
          </a:xfrm>
        </p:spPr>
        <p:txBody>
          <a:bodyPr>
            <a:noAutofit/>
          </a:bodyPr>
          <a:lstStyle/>
          <a:p>
            <a:pPr algn="just">
              <a:lnSpc>
                <a:spcPct val="150000"/>
              </a:lnSpc>
            </a:pPr>
            <a:r>
              <a:rPr lang="en-IN" sz="2200" dirty="0">
                <a:solidFill>
                  <a:schemeClr val="bg2">
                    <a:lumMod val="10000"/>
                  </a:schemeClr>
                </a:solidFill>
              </a:rPr>
              <a:t>Taxable + exempt supplies – reversal of ITC u/r 42 &amp; 43</a:t>
            </a:r>
            <a:endParaRPr lang="en-US" sz="2200" dirty="0"/>
          </a:p>
          <a:p>
            <a:pPr lvl="0" algn="just">
              <a:lnSpc>
                <a:spcPct val="150000"/>
              </a:lnSpc>
            </a:pPr>
            <a:r>
              <a:rPr lang="en-IN" sz="2200" dirty="0">
                <a:solidFill>
                  <a:srgbClr val="DCDDDE">
                    <a:lumMod val="10000"/>
                  </a:srgbClr>
                </a:solidFill>
              </a:rPr>
              <a:t>Registration profile to be verified</a:t>
            </a:r>
          </a:p>
          <a:p>
            <a:pPr lvl="0" algn="just">
              <a:lnSpc>
                <a:spcPct val="150000"/>
              </a:lnSpc>
            </a:pPr>
            <a:r>
              <a:rPr lang="en-IN" sz="2200" dirty="0">
                <a:solidFill>
                  <a:srgbClr val="DCDDDE">
                    <a:lumMod val="10000"/>
                  </a:srgbClr>
                </a:solidFill>
              </a:rPr>
              <a:t>Documents required to be maintained – Tax invoice, Bill of Supply, CN, DN, Self Invoice for RCM, Delivery challan, receipt voucher, payment voucher, refund voucher</a:t>
            </a:r>
          </a:p>
          <a:p>
            <a:pPr lvl="0" algn="just">
              <a:lnSpc>
                <a:spcPct val="150000"/>
              </a:lnSpc>
            </a:pPr>
            <a:r>
              <a:rPr lang="en-IN" sz="2200" dirty="0">
                <a:solidFill>
                  <a:srgbClr val="DCDDDE">
                    <a:lumMod val="10000"/>
                  </a:srgbClr>
                </a:solidFill>
              </a:rPr>
              <a:t>Records required to be maintained for – Manufacture of goods, inward &amp; outward supplies register, stock register, ITC register, output payable register.</a:t>
            </a:r>
          </a:p>
        </p:txBody>
      </p:sp>
      <p:sp>
        <p:nvSpPr>
          <p:cNvPr id="4" name="Title 1"/>
          <p:cNvSpPr txBox="1">
            <a:spLocks/>
          </p:cNvSpPr>
          <p:nvPr/>
        </p:nvSpPr>
        <p:spPr>
          <a:xfrm>
            <a:off x="611867" y="472056"/>
            <a:ext cx="7070560"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Reconciliation &amp; Documentation</a:t>
            </a:r>
          </a:p>
        </p:txBody>
      </p:sp>
    </p:spTree>
    <p:extLst>
      <p:ext uri="{BB962C8B-B14F-4D97-AF65-F5344CB8AC3E}">
        <p14:creationId xmlns:p14="http://schemas.microsoft.com/office/powerpoint/2010/main" val="412669190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11867" y="3335280"/>
            <a:ext cx="8973813" cy="763525"/>
          </a:xfrm>
          <a:noFill/>
          <a:effectLst>
            <a:outerShdw blurRad="50800" dist="38100" dir="2700000" algn="tl" rotWithShape="0">
              <a:prstClr val="black">
                <a:alpha val="40000"/>
              </a:prstClr>
            </a:outerShdw>
          </a:effectLst>
        </p:spPr>
        <p:txBody>
          <a:bodyPr vert="horz" lIns="91440" tIns="45720" rIns="91440" bIns="45720" rtlCol="0" anchor="ctr">
            <a:noAutofit/>
          </a:bodyPr>
          <a:lstStyle/>
          <a:p>
            <a:pPr defTabSz="231775">
              <a:spcBef>
                <a:spcPct val="0"/>
              </a:spcBef>
            </a:pPr>
            <a:r>
              <a:rPr lang="en-US" sz="3600" cap="all" dirty="0">
                <a:solidFill>
                  <a:schemeClr val="accent2"/>
                </a:solidFill>
                <a:latin typeface="+mj-lt"/>
                <a:ea typeface="+mj-ea"/>
                <a:cs typeface="+mj-cs"/>
              </a:rPr>
              <a:t>Reporting requirements in </a:t>
            </a:r>
            <a:r>
              <a:rPr lang="en-US" sz="3600" cap="all" dirty="0" err="1">
                <a:solidFill>
                  <a:schemeClr val="accent2"/>
                </a:solidFill>
                <a:latin typeface="+mj-lt"/>
                <a:ea typeface="+mj-ea"/>
                <a:cs typeface="+mj-cs"/>
              </a:rPr>
              <a:t>gstr</a:t>
            </a:r>
            <a:r>
              <a:rPr lang="en-US" sz="3600" cap="all" dirty="0">
                <a:solidFill>
                  <a:schemeClr val="accent2"/>
                </a:solidFill>
                <a:latin typeface="+mj-lt"/>
                <a:ea typeface="+mj-ea"/>
                <a:cs typeface="+mj-cs"/>
              </a:rPr>
              <a:t> 9 and 9C </a:t>
            </a:r>
          </a:p>
        </p:txBody>
      </p:sp>
    </p:spTree>
    <p:extLst>
      <p:ext uri="{BB962C8B-B14F-4D97-AF65-F5344CB8AC3E}">
        <p14:creationId xmlns:p14="http://schemas.microsoft.com/office/powerpoint/2010/main" val="151716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75520204"/>
              </p:ext>
            </p:extLst>
          </p:nvPr>
        </p:nvGraphicFramePr>
        <p:xfrm>
          <a:off x="153752" y="891995"/>
          <a:ext cx="9773120" cy="4251960"/>
        </p:xfrm>
        <a:graphic>
          <a:graphicData uri="http://schemas.openxmlformats.org/drawingml/2006/table">
            <a:tbl>
              <a:tblPr firstRow="1" bandRow="1">
                <a:tableStyleId>{5C22544A-7EE6-4342-B048-85BDC9FD1C3A}</a:tableStyleId>
              </a:tblPr>
              <a:tblGrid>
                <a:gridCol w="2048875">
                  <a:extLst>
                    <a:ext uri="{9D8B030D-6E8A-4147-A177-3AD203B41FA5}">
                      <a16:colId xmlns:a16="http://schemas.microsoft.com/office/drawing/2014/main" val="20000"/>
                    </a:ext>
                  </a:extLst>
                </a:gridCol>
                <a:gridCol w="7724245">
                  <a:extLst>
                    <a:ext uri="{9D8B030D-6E8A-4147-A177-3AD203B41FA5}">
                      <a16:colId xmlns:a16="http://schemas.microsoft.com/office/drawing/2014/main" val="20001"/>
                    </a:ext>
                  </a:extLst>
                </a:gridCol>
              </a:tblGrid>
              <a:tr h="299195">
                <a:tc>
                  <a:txBody>
                    <a:bodyPr/>
                    <a:lstStyle/>
                    <a:p>
                      <a:pPr algn="ctr"/>
                      <a:r>
                        <a:rPr lang="en-IN" sz="2100" dirty="0">
                          <a:solidFill>
                            <a:schemeClr val="bg2">
                              <a:lumMod val="10000"/>
                            </a:schemeClr>
                          </a:solidFill>
                        </a:rPr>
                        <a:t>Table</a:t>
                      </a:r>
                    </a:p>
                  </a:txBody>
                  <a:tcPr/>
                </a:tc>
                <a:tc>
                  <a:txBody>
                    <a:bodyPr/>
                    <a:lstStyle/>
                    <a:p>
                      <a:pPr algn="ctr"/>
                      <a:r>
                        <a:rPr lang="en-IN" sz="2100" dirty="0">
                          <a:solidFill>
                            <a:schemeClr val="bg2">
                              <a:lumMod val="10000"/>
                            </a:schemeClr>
                          </a:solidFill>
                        </a:rPr>
                        <a:t>Relaxation</a:t>
                      </a:r>
                    </a:p>
                  </a:txBody>
                  <a:tcPr/>
                </a:tc>
                <a:extLst>
                  <a:ext uri="{0D108BD9-81ED-4DB2-BD59-A6C34878D82A}">
                    <a16:rowId xmlns:a16="http://schemas.microsoft.com/office/drawing/2014/main" val="10000"/>
                  </a:ext>
                </a:extLst>
              </a:tr>
              <a:tr h="397765">
                <a:tc>
                  <a:txBody>
                    <a:bodyPr/>
                    <a:lstStyle/>
                    <a:p>
                      <a:pPr algn="just"/>
                      <a:r>
                        <a:rPr lang="en-IN" sz="2100" dirty="0">
                          <a:solidFill>
                            <a:schemeClr val="bg2">
                              <a:lumMod val="10000"/>
                            </a:schemeClr>
                          </a:solidFill>
                        </a:rPr>
                        <a:t>Table 4</a:t>
                      </a:r>
                    </a:p>
                  </a:txBody>
                  <a:tcPr/>
                </a:tc>
                <a:tc>
                  <a:txBody>
                    <a:bodyPr/>
                    <a:lstStyle/>
                    <a:p>
                      <a:pPr algn="just"/>
                      <a:r>
                        <a:rPr lang="en-US" sz="2100" dirty="0">
                          <a:solidFill>
                            <a:schemeClr val="bg2">
                              <a:lumMod val="10000"/>
                            </a:schemeClr>
                          </a:solidFill>
                        </a:rPr>
                        <a:t>A</a:t>
                      </a:r>
                      <a:r>
                        <a:rPr lang="en-IN" sz="2100" dirty="0" err="1">
                          <a:solidFill>
                            <a:schemeClr val="bg2">
                              <a:lumMod val="10000"/>
                            </a:schemeClr>
                          </a:solidFill>
                        </a:rPr>
                        <a:t>ll</a:t>
                      </a:r>
                      <a:r>
                        <a:rPr lang="en-IN" sz="2100" dirty="0">
                          <a:solidFill>
                            <a:schemeClr val="bg2">
                              <a:lumMod val="10000"/>
                            </a:schemeClr>
                          </a:solidFill>
                        </a:rPr>
                        <a:t> tabs mandatory</a:t>
                      </a:r>
                    </a:p>
                  </a:txBody>
                  <a:tcPr/>
                </a:tc>
                <a:extLst>
                  <a:ext uri="{0D108BD9-81ED-4DB2-BD59-A6C34878D82A}">
                    <a16:rowId xmlns:a16="http://schemas.microsoft.com/office/drawing/2014/main" val="10001"/>
                  </a:ext>
                </a:extLst>
              </a:tr>
              <a:tr h="386234">
                <a:tc>
                  <a:txBody>
                    <a:bodyPr/>
                    <a:lstStyle/>
                    <a:p>
                      <a:pPr algn="just"/>
                      <a:r>
                        <a:rPr lang="en-IN" sz="2100" dirty="0">
                          <a:solidFill>
                            <a:schemeClr val="bg2">
                              <a:lumMod val="10000"/>
                            </a:schemeClr>
                          </a:solidFill>
                        </a:rPr>
                        <a:t>Table 5</a:t>
                      </a:r>
                    </a:p>
                  </a:txBody>
                  <a:tcPr/>
                </a:tc>
                <a:tc>
                  <a:txBody>
                    <a:bodyPr/>
                    <a:lstStyle/>
                    <a:p>
                      <a:pPr marL="285750" indent="-285750" algn="just">
                        <a:buFont typeface="Wingdings" pitchFamily="2" charset="2"/>
                        <a:buChar char="§"/>
                      </a:pPr>
                      <a:r>
                        <a:rPr lang="en-IN" sz="2100" dirty="0">
                          <a:solidFill>
                            <a:schemeClr val="bg2">
                              <a:lumMod val="10000"/>
                            </a:schemeClr>
                          </a:solidFill>
                        </a:rPr>
                        <a:t>Exempt, Nil rated </a:t>
                      </a:r>
                      <a:r>
                        <a:rPr lang="en-IN" sz="2100" baseline="0" dirty="0">
                          <a:solidFill>
                            <a:schemeClr val="bg2">
                              <a:lumMod val="10000"/>
                            </a:schemeClr>
                          </a:solidFill>
                        </a:rPr>
                        <a:t>may be shown cumulatively in “Exempt” tab</a:t>
                      </a:r>
                    </a:p>
                    <a:p>
                      <a:pPr marL="285750" indent="-285750" algn="just">
                        <a:buFont typeface="Wingdings" pitchFamily="2" charset="2"/>
                        <a:buChar char="§"/>
                      </a:pPr>
                      <a:r>
                        <a:rPr lang="en-US" sz="2100" baseline="0" dirty="0">
                          <a:solidFill>
                            <a:schemeClr val="bg2">
                              <a:lumMod val="10000"/>
                            </a:schemeClr>
                          </a:solidFill>
                        </a:rPr>
                        <a:t>5H to 5K - C</a:t>
                      </a:r>
                      <a:r>
                        <a:rPr lang="en-IN" sz="2100" baseline="0" dirty="0">
                          <a:solidFill>
                            <a:schemeClr val="bg2">
                              <a:lumMod val="10000"/>
                            </a:schemeClr>
                          </a:solidFill>
                        </a:rPr>
                        <a:t>N, DN &amp; Amendment can be clubbed in 5A to 5F</a:t>
                      </a:r>
                    </a:p>
                  </a:txBody>
                  <a:tcPr/>
                </a:tc>
                <a:extLst>
                  <a:ext uri="{0D108BD9-81ED-4DB2-BD59-A6C34878D82A}">
                    <a16:rowId xmlns:a16="http://schemas.microsoft.com/office/drawing/2014/main" val="10002"/>
                  </a:ext>
                </a:extLst>
              </a:tr>
              <a:tr h="610653">
                <a:tc>
                  <a:txBody>
                    <a:bodyPr/>
                    <a:lstStyle/>
                    <a:p>
                      <a:pPr algn="just"/>
                      <a:r>
                        <a:rPr lang="en-IN" sz="2100" dirty="0">
                          <a:solidFill>
                            <a:schemeClr val="bg2">
                              <a:lumMod val="10000"/>
                            </a:schemeClr>
                          </a:solidFill>
                        </a:rPr>
                        <a:t>Table</a:t>
                      </a:r>
                      <a:r>
                        <a:rPr lang="en-IN" sz="2100" baseline="0" dirty="0">
                          <a:solidFill>
                            <a:schemeClr val="bg2">
                              <a:lumMod val="10000"/>
                            </a:schemeClr>
                          </a:solidFill>
                        </a:rPr>
                        <a:t> 6 &amp; 7</a:t>
                      </a:r>
                      <a:endParaRPr lang="en-IN" sz="2100" dirty="0">
                        <a:solidFill>
                          <a:schemeClr val="bg2">
                            <a:lumMod val="10000"/>
                          </a:schemeClr>
                        </a:solidFill>
                      </a:endParaRPr>
                    </a:p>
                  </a:txBody>
                  <a:tcPr/>
                </a:tc>
                <a:tc>
                  <a:txBody>
                    <a:bodyPr/>
                    <a:lstStyle/>
                    <a:p>
                      <a:pPr marL="285750" indent="-285750" algn="just">
                        <a:buFont typeface="Wingdings" pitchFamily="2" charset="2"/>
                        <a:buChar char="§"/>
                      </a:pPr>
                      <a:r>
                        <a:rPr lang="en-IN" sz="2100" dirty="0">
                          <a:solidFill>
                            <a:schemeClr val="bg2">
                              <a:lumMod val="10000"/>
                            </a:schemeClr>
                          </a:solidFill>
                        </a:rPr>
                        <a:t>Input and Input Services can be clubbed together. CG to be reported separately.</a:t>
                      </a:r>
                      <a:endParaRPr lang="en-IN" sz="2100" baseline="0" dirty="0">
                        <a:solidFill>
                          <a:schemeClr val="bg2">
                            <a:lumMod val="10000"/>
                          </a:schemeClr>
                        </a:solidFill>
                      </a:endParaRPr>
                    </a:p>
                    <a:p>
                      <a:pPr marL="285750" indent="-285750" algn="just">
                        <a:buFont typeface="Wingdings" pitchFamily="2" charset="2"/>
                        <a:buChar char="§"/>
                      </a:pPr>
                      <a:r>
                        <a:rPr lang="en-IN" sz="2100" baseline="0" dirty="0">
                          <a:solidFill>
                            <a:schemeClr val="bg2">
                              <a:lumMod val="10000"/>
                            </a:schemeClr>
                          </a:solidFill>
                        </a:rPr>
                        <a:t>All reversals can be reported in “Others” – 7H</a:t>
                      </a:r>
                      <a:endParaRPr lang="en-IN" sz="2100" dirty="0">
                        <a:solidFill>
                          <a:schemeClr val="bg2">
                            <a:lumMod val="10000"/>
                          </a:schemeClr>
                        </a:solidFill>
                      </a:endParaRPr>
                    </a:p>
                  </a:txBody>
                  <a:tcPr/>
                </a:tc>
                <a:extLst>
                  <a:ext uri="{0D108BD9-81ED-4DB2-BD59-A6C34878D82A}">
                    <a16:rowId xmlns:a16="http://schemas.microsoft.com/office/drawing/2014/main" val="10003"/>
                  </a:ext>
                </a:extLst>
              </a:tr>
              <a:tr h="360931">
                <a:tc>
                  <a:txBody>
                    <a:bodyPr/>
                    <a:lstStyle/>
                    <a:p>
                      <a:pPr algn="just"/>
                      <a:r>
                        <a:rPr lang="en-IN" sz="2100" dirty="0">
                          <a:solidFill>
                            <a:schemeClr val="bg2">
                              <a:lumMod val="10000"/>
                            </a:schemeClr>
                          </a:solidFill>
                        </a:rPr>
                        <a:t>Table 8</a:t>
                      </a:r>
                    </a:p>
                  </a:txBody>
                  <a:tcPr/>
                </a:tc>
                <a:tc>
                  <a:txBody>
                    <a:bodyPr/>
                    <a:lstStyle/>
                    <a:p>
                      <a:pPr algn="just"/>
                      <a:r>
                        <a:rPr lang="en-IN" sz="2100" dirty="0">
                          <a:solidFill>
                            <a:schemeClr val="bg2">
                              <a:lumMod val="10000"/>
                            </a:schemeClr>
                          </a:solidFill>
                        </a:rPr>
                        <a:t>All tabs mandatory</a:t>
                      </a:r>
                    </a:p>
                  </a:txBody>
                  <a:tcPr/>
                </a:tc>
                <a:extLst>
                  <a:ext uri="{0D108BD9-81ED-4DB2-BD59-A6C34878D82A}">
                    <a16:rowId xmlns:a16="http://schemas.microsoft.com/office/drawing/2014/main" val="10004"/>
                  </a:ext>
                </a:extLst>
              </a:tr>
              <a:tr h="360931">
                <a:tc>
                  <a:txBody>
                    <a:bodyPr/>
                    <a:lstStyle/>
                    <a:p>
                      <a:pPr algn="just"/>
                      <a:r>
                        <a:rPr lang="en-IN" sz="2100" dirty="0">
                          <a:solidFill>
                            <a:schemeClr val="bg2">
                              <a:lumMod val="10000"/>
                            </a:schemeClr>
                          </a:solidFill>
                        </a:rPr>
                        <a:t>Table 12 &amp; 13</a:t>
                      </a:r>
                    </a:p>
                  </a:txBody>
                  <a:tcPr/>
                </a:tc>
                <a:tc>
                  <a:txBody>
                    <a:bodyPr/>
                    <a:lstStyle/>
                    <a:p>
                      <a:pPr marL="0" marR="0" indent="0" algn="just" defTabSz="772485" rtl="0" eaLnBrk="1" fontAlgn="auto" latinLnBrk="0" hangingPunct="1">
                        <a:lnSpc>
                          <a:spcPct val="100000"/>
                        </a:lnSpc>
                        <a:spcBef>
                          <a:spcPts val="0"/>
                        </a:spcBef>
                        <a:spcAft>
                          <a:spcPts val="0"/>
                        </a:spcAft>
                        <a:buClrTx/>
                        <a:buSzTx/>
                        <a:buFontTx/>
                        <a:buNone/>
                        <a:tabLst/>
                        <a:defRPr/>
                      </a:pPr>
                      <a:r>
                        <a:rPr lang="en-IN" sz="2100" dirty="0">
                          <a:solidFill>
                            <a:schemeClr val="bg2">
                              <a:lumMod val="10000"/>
                            </a:schemeClr>
                          </a:solidFill>
                        </a:rPr>
                        <a:t>Optional, but reporting suggested</a:t>
                      </a:r>
                    </a:p>
                  </a:txBody>
                  <a:tcPr/>
                </a:tc>
                <a:extLst>
                  <a:ext uri="{0D108BD9-81ED-4DB2-BD59-A6C34878D82A}">
                    <a16:rowId xmlns:a16="http://schemas.microsoft.com/office/drawing/2014/main" val="10005"/>
                  </a:ext>
                </a:extLst>
              </a:tr>
              <a:tr h="360931">
                <a:tc>
                  <a:txBody>
                    <a:bodyPr/>
                    <a:lstStyle/>
                    <a:p>
                      <a:pPr algn="just"/>
                      <a:r>
                        <a:rPr lang="en-US" sz="2100" dirty="0">
                          <a:solidFill>
                            <a:schemeClr val="bg2">
                              <a:lumMod val="10000"/>
                            </a:schemeClr>
                          </a:solidFill>
                        </a:rPr>
                        <a:t>Table 15, 16, 18</a:t>
                      </a:r>
                      <a:endParaRPr lang="en-IN" sz="2100" dirty="0">
                        <a:solidFill>
                          <a:schemeClr val="bg2">
                            <a:lumMod val="10000"/>
                          </a:schemeClr>
                        </a:solidFill>
                      </a:endParaRPr>
                    </a:p>
                  </a:txBody>
                  <a:tcPr/>
                </a:tc>
                <a:tc>
                  <a:txBody>
                    <a:bodyPr/>
                    <a:lstStyle/>
                    <a:p>
                      <a:pPr marL="0" marR="0" indent="0" algn="just" defTabSz="772485" rtl="0" eaLnBrk="1" fontAlgn="auto" latinLnBrk="0" hangingPunct="1">
                        <a:lnSpc>
                          <a:spcPct val="100000"/>
                        </a:lnSpc>
                        <a:spcBef>
                          <a:spcPts val="0"/>
                        </a:spcBef>
                        <a:spcAft>
                          <a:spcPts val="0"/>
                        </a:spcAft>
                        <a:buClrTx/>
                        <a:buSzTx/>
                        <a:buFontTx/>
                        <a:buNone/>
                        <a:tabLst/>
                        <a:defRPr/>
                      </a:pPr>
                      <a:r>
                        <a:rPr lang="en-US" sz="2100" dirty="0">
                          <a:solidFill>
                            <a:schemeClr val="bg2">
                              <a:lumMod val="10000"/>
                            </a:schemeClr>
                          </a:solidFill>
                        </a:rPr>
                        <a:t>Optional, reporting not suggested </a:t>
                      </a:r>
                      <a:endParaRPr lang="en-IN" sz="2100" dirty="0">
                        <a:solidFill>
                          <a:schemeClr val="bg2">
                            <a:lumMod val="10000"/>
                          </a:schemeClr>
                        </a:solidFill>
                      </a:endParaRPr>
                    </a:p>
                  </a:txBody>
                  <a:tcPr/>
                </a:tc>
                <a:extLst>
                  <a:ext uri="{0D108BD9-81ED-4DB2-BD59-A6C34878D82A}">
                    <a16:rowId xmlns:a16="http://schemas.microsoft.com/office/drawing/2014/main" val="294119382"/>
                  </a:ext>
                </a:extLst>
              </a:tr>
              <a:tr h="360931">
                <a:tc>
                  <a:txBody>
                    <a:bodyPr/>
                    <a:lstStyle/>
                    <a:p>
                      <a:pPr algn="just"/>
                      <a:r>
                        <a:rPr lang="en-US" sz="2100" dirty="0">
                          <a:solidFill>
                            <a:schemeClr val="bg2">
                              <a:lumMod val="10000"/>
                            </a:schemeClr>
                          </a:solidFill>
                        </a:rPr>
                        <a:t>Table 17</a:t>
                      </a:r>
                      <a:endParaRPr lang="en-IN" sz="2100" dirty="0">
                        <a:solidFill>
                          <a:schemeClr val="bg2">
                            <a:lumMod val="10000"/>
                          </a:schemeClr>
                        </a:solidFill>
                      </a:endParaRPr>
                    </a:p>
                  </a:txBody>
                  <a:tcPr/>
                </a:tc>
                <a:tc>
                  <a:txBody>
                    <a:bodyPr/>
                    <a:lstStyle/>
                    <a:p>
                      <a:pPr marL="0" marR="0" indent="0" algn="just" defTabSz="772485" rtl="0" eaLnBrk="1" fontAlgn="auto" latinLnBrk="0" hangingPunct="1">
                        <a:lnSpc>
                          <a:spcPct val="100000"/>
                        </a:lnSpc>
                        <a:spcBef>
                          <a:spcPts val="0"/>
                        </a:spcBef>
                        <a:spcAft>
                          <a:spcPts val="0"/>
                        </a:spcAft>
                        <a:buClrTx/>
                        <a:buSzTx/>
                        <a:buFontTx/>
                        <a:buNone/>
                        <a:tabLst/>
                        <a:defRPr/>
                      </a:pPr>
                      <a:r>
                        <a:rPr lang="en-US" sz="2100" dirty="0">
                          <a:solidFill>
                            <a:schemeClr val="bg2">
                              <a:lumMod val="10000"/>
                            </a:schemeClr>
                          </a:solidFill>
                        </a:rPr>
                        <a:t>TO up to 5 </a:t>
                      </a:r>
                      <a:r>
                        <a:rPr lang="en-US" sz="2100" dirty="0" err="1">
                          <a:solidFill>
                            <a:schemeClr val="bg2">
                              <a:lumMod val="10000"/>
                            </a:schemeClr>
                          </a:solidFill>
                        </a:rPr>
                        <a:t>cr</a:t>
                      </a:r>
                      <a:r>
                        <a:rPr lang="en-US" sz="2100" dirty="0">
                          <a:solidFill>
                            <a:schemeClr val="bg2">
                              <a:lumMod val="10000"/>
                            </a:schemeClr>
                          </a:solidFill>
                        </a:rPr>
                        <a:t> – 4 digit HSN, else 6 digit HSN</a:t>
                      </a:r>
                      <a:endParaRPr lang="en-IN" sz="2100" dirty="0">
                        <a:solidFill>
                          <a:schemeClr val="bg2">
                            <a:lumMod val="10000"/>
                          </a:schemeClr>
                        </a:solidFill>
                      </a:endParaRPr>
                    </a:p>
                  </a:txBody>
                  <a:tcPr/>
                </a:tc>
                <a:extLst>
                  <a:ext uri="{0D108BD9-81ED-4DB2-BD59-A6C34878D82A}">
                    <a16:rowId xmlns:a16="http://schemas.microsoft.com/office/drawing/2014/main" val="2905368230"/>
                  </a:ext>
                </a:extLst>
              </a:tr>
            </a:tbl>
          </a:graphicData>
        </a:graphic>
      </p:graphicFrame>
      <p:sp>
        <p:nvSpPr>
          <p:cNvPr id="4" name="Title 1"/>
          <p:cNvSpPr txBox="1">
            <a:spLocks/>
          </p:cNvSpPr>
          <p:nvPr/>
        </p:nvSpPr>
        <p:spPr>
          <a:xfrm>
            <a:off x="611867" y="31935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IN" dirty="0">
                <a:solidFill>
                  <a:srgbClr val="002060"/>
                </a:solidFill>
              </a:rPr>
              <a:t>Reporting requirements in Form GSTR 9</a:t>
            </a:r>
            <a:endParaRPr lang="en-US" dirty="0">
              <a:solidFill>
                <a:srgbClr val="002060"/>
              </a:solidFill>
            </a:endParaRPr>
          </a:p>
        </p:txBody>
      </p:sp>
    </p:spTree>
    <p:extLst>
      <p:ext uri="{BB962C8B-B14F-4D97-AF65-F5344CB8AC3E}">
        <p14:creationId xmlns:p14="http://schemas.microsoft.com/office/powerpoint/2010/main" val="102195814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648318"/>
              </p:ext>
            </p:extLst>
          </p:nvPr>
        </p:nvGraphicFramePr>
        <p:xfrm>
          <a:off x="1069982" y="1372950"/>
          <a:ext cx="6626654" cy="3383280"/>
        </p:xfrm>
        <a:graphic>
          <a:graphicData uri="http://schemas.openxmlformats.org/drawingml/2006/table">
            <a:tbl>
              <a:tblPr firstRow="1" bandRow="1">
                <a:tableStyleId>{5C22544A-7EE6-4342-B048-85BDC9FD1C3A}</a:tableStyleId>
              </a:tblPr>
              <a:tblGrid>
                <a:gridCol w="1332093">
                  <a:extLst>
                    <a:ext uri="{9D8B030D-6E8A-4147-A177-3AD203B41FA5}">
                      <a16:colId xmlns:a16="http://schemas.microsoft.com/office/drawing/2014/main" val="20000"/>
                    </a:ext>
                  </a:extLst>
                </a:gridCol>
                <a:gridCol w="5294561">
                  <a:extLst>
                    <a:ext uri="{9D8B030D-6E8A-4147-A177-3AD203B41FA5}">
                      <a16:colId xmlns:a16="http://schemas.microsoft.com/office/drawing/2014/main" val="20001"/>
                    </a:ext>
                  </a:extLst>
                </a:gridCol>
              </a:tblGrid>
              <a:tr h="239336">
                <a:tc>
                  <a:txBody>
                    <a:bodyPr/>
                    <a:lstStyle/>
                    <a:p>
                      <a:pPr algn="ctr"/>
                      <a:r>
                        <a:rPr lang="en-IN" sz="2200" dirty="0">
                          <a:solidFill>
                            <a:schemeClr val="bg2">
                              <a:lumMod val="10000"/>
                            </a:schemeClr>
                          </a:solidFill>
                        </a:rPr>
                        <a:t>Table</a:t>
                      </a:r>
                    </a:p>
                  </a:txBody>
                  <a:tcPr/>
                </a:tc>
                <a:tc>
                  <a:txBody>
                    <a:bodyPr/>
                    <a:lstStyle/>
                    <a:p>
                      <a:pPr algn="ctr"/>
                      <a:r>
                        <a:rPr lang="en-IN" sz="2200" dirty="0">
                          <a:solidFill>
                            <a:schemeClr val="bg2">
                              <a:lumMod val="10000"/>
                            </a:schemeClr>
                          </a:solidFill>
                        </a:rPr>
                        <a:t>Relaxation</a:t>
                      </a:r>
                    </a:p>
                  </a:txBody>
                  <a:tcPr/>
                </a:tc>
                <a:extLst>
                  <a:ext uri="{0D108BD9-81ED-4DB2-BD59-A6C34878D82A}">
                    <a16:rowId xmlns:a16="http://schemas.microsoft.com/office/drawing/2014/main" val="10000"/>
                  </a:ext>
                </a:extLst>
              </a:tr>
              <a:tr h="0">
                <a:tc>
                  <a:txBody>
                    <a:bodyPr/>
                    <a:lstStyle/>
                    <a:p>
                      <a:pPr algn="just"/>
                      <a:r>
                        <a:rPr lang="en-IN" sz="2200" dirty="0">
                          <a:solidFill>
                            <a:schemeClr val="bg2">
                              <a:lumMod val="10000"/>
                            </a:schemeClr>
                          </a:solidFill>
                        </a:rPr>
                        <a:t>5B to 5N</a:t>
                      </a:r>
                    </a:p>
                  </a:txBody>
                  <a:tcPr/>
                </a:tc>
                <a:tc>
                  <a:txBody>
                    <a:bodyPr/>
                    <a:lstStyle/>
                    <a:p>
                      <a:pPr algn="just"/>
                      <a:r>
                        <a:rPr lang="en-IN" sz="2200" dirty="0">
                          <a:solidFill>
                            <a:schemeClr val="bg2">
                              <a:lumMod val="10000"/>
                            </a:schemeClr>
                          </a:solidFill>
                        </a:rPr>
                        <a:t>Can</a:t>
                      </a:r>
                      <a:r>
                        <a:rPr lang="en-IN" sz="2200" baseline="0" dirty="0">
                          <a:solidFill>
                            <a:schemeClr val="bg2">
                              <a:lumMod val="10000"/>
                            </a:schemeClr>
                          </a:solidFill>
                        </a:rPr>
                        <a:t> be declared in 5O – “Any other adjustment” [However, it is recommended to do bifurcation in respective table. Also provide detailed reasoning of figures reported in table 5O</a:t>
                      </a:r>
                      <a:endParaRPr lang="en-IN" sz="2200" dirty="0">
                        <a:solidFill>
                          <a:schemeClr val="bg2">
                            <a:lumMod val="10000"/>
                          </a:schemeClr>
                        </a:solidFill>
                      </a:endParaRPr>
                    </a:p>
                  </a:txBody>
                  <a:tcPr/>
                </a:tc>
                <a:extLst>
                  <a:ext uri="{0D108BD9-81ED-4DB2-BD59-A6C34878D82A}">
                    <a16:rowId xmlns:a16="http://schemas.microsoft.com/office/drawing/2014/main" val="10001"/>
                  </a:ext>
                </a:extLst>
              </a:tr>
              <a:tr h="161870">
                <a:tc>
                  <a:txBody>
                    <a:bodyPr/>
                    <a:lstStyle/>
                    <a:p>
                      <a:pPr algn="just"/>
                      <a:r>
                        <a:rPr lang="en-IN" sz="2200" dirty="0">
                          <a:solidFill>
                            <a:schemeClr val="bg2">
                              <a:lumMod val="10000"/>
                            </a:schemeClr>
                          </a:solidFill>
                        </a:rPr>
                        <a:t>12B</a:t>
                      </a:r>
                      <a:r>
                        <a:rPr lang="en-IN" sz="2200" baseline="0" dirty="0">
                          <a:solidFill>
                            <a:schemeClr val="bg2">
                              <a:lumMod val="10000"/>
                            </a:schemeClr>
                          </a:solidFill>
                        </a:rPr>
                        <a:t> &amp; 12C</a:t>
                      </a:r>
                      <a:endParaRPr lang="en-IN" sz="2200" dirty="0">
                        <a:solidFill>
                          <a:schemeClr val="bg2">
                            <a:lumMod val="10000"/>
                          </a:schemeClr>
                        </a:solidFill>
                      </a:endParaRPr>
                    </a:p>
                  </a:txBody>
                  <a:tcPr/>
                </a:tc>
                <a:tc>
                  <a:txBody>
                    <a:bodyPr/>
                    <a:lstStyle/>
                    <a:p>
                      <a:pPr marL="0" indent="0" algn="just">
                        <a:buFont typeface="Wingdings" pitchFamily="2" charset="2"/>
                        <a:buNone/>
                      </a:pPr>
                      <a:r>
                        <a:rPr lang="en-IN" sz="2200" dirty="0">
                          <a:solidFill>
                            <a:schemeClr val="bg2">
                              <a:lumMod val="10000"/>
                            </a:schemeClr>
                          </a:solidFill>
                        </a:rPr>
                        <a:t>Mandatory from FY 21-22</a:t>
                      </a:r>
                    </a:p>
                  </a:txBody>
                  <a:tcPr/>
                </a:tc>
                <a:extLst>
                  <a:ext uri="{0D108BD9-81ED-4DB2-BD59-A6C34878D82A}">
                    <a16:rowId xmlns:a16="http://schemas.microsoft.com/office/drawing/2014/main" val="10002"/>
                  </a:ext>
                </a:extLst>
              </a:tr>
              <a:tr h="181413">
                <a:tc>
                  <a:txBody>
                    <a:bodyPr/>
                    <a:lstStyle/>
                    <a:p>
                      <a:pPr algn="just"/>
                      <a:r>
                        <a:rPr lang="en-IN" sz="2200" dirty="0">
                          <a:solidFill>
                            <a:schemeClr val="bg2">
                              <a:lumMod val="10000"/>
                            </a:schemeClr>
                          </a:solidFill>
                        </a:rPr>
                        <a:t>14</a:t>
                      </a:r>
                    </a:p>
                  </a:txBody>
                  <a:tcPr/>
                </a:tc>
                <a:tc>
                  <a:txBody>
                    <a:bodyPr/>
                    <a:lstStyle/>
                    <a:p>
                      <a:pPr marL="0" indent="0" algn="just">
                        <a:buFont typeface="Wingdings" pitchFamily="2" charset="2"/>
                        <a:buNone/>
                      </a:pPr>
                      <a:r>
                        <a:rPr lang="en-IN" sz="2200" dirty="0">
                          <a:solidFill>
                            <a:schemeClr val="bg2">
                              <a:lumMod val="10000"/>
                            </a:schemeClr>
                          </a:solidFill>
                        </a:rPr>
                        <a:t>Optional</a:t>
                      </a:r>
                    </a:p>
                  </a:txBody>
                  <a:tcPr/>
                </a:tc>
                <a:extLst>
                  <a:ext uri="{0D108BD9-81ED-4DB2-BD59-A6C34878D82A}">
                    <a16:rowId xmlns:a16="http://schemas.microsoft.com/office/drawing/2014/main" val="10003"/>
                  </a:ext>
                </a:extLst>
              </a:tr>
            </a:tbl>
          </a:graphicData>
        </a:graphic>
      </p:graphicFrame>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IN" dirty="0">
                <a:solidFill>
                  <a:srgbClr val="002060"/>
                </a:solidFill>
              </a:rPr>
              <a:t>Relaxations in Form GSTR 9C</a:t>
            </a:r>
            <a:endParaRPr lang="en-US" dirty="0">
              <a:solidFill>
                <a:srgbClr val="002060"/>
              </a:solidFill>
            </a:endParaRPr>
          </a:p>
        </p:txBody>
      </p:sp>
    </p:spTree>
    <p:extLst>
      <p:ext uri="{BB962C8B-B14F-4D97-AF65-F5344CB8AC3E}">
        <p14:creationId xmlns:p14="http://schemas.microsoft.com/office/powerpoint/2010/main" val="421686078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IN" dirty="0">
                <a:solidFill>
                  <a:srgbClr val="002060"/>
                </a:solidFill>
              </a:rPr>
              <a:t>Reconciliation in Form GSTR 9 &amp; 9C</a:t>
            </a:r>
            <a:endParaRPr lang="en-US" dirty="0">
              <a:solidFill>
                <a:srgbClr val="002060"/>
              </a:solidFill>
            </a:endParaRPr>
          </a:p>
        </p:txBody>
      </p:sp>
      <p:sp>
        <p:nvSpPr>
          <p:cNvPr id="3" name="TextBox 2">
            <a:extLst>
              <a:ext uri="{FF2B5EF4-FFF2-40B4-BE49-F238E27FC236}">
                <a16:creationId xmlns:a16="http://schemas.microsoft.com/office/drawing/2014/main" id="{A38EF079-BFC7-47B6-A9B7-EB366B13C7CE}"/>
              </a:ext>
            </a:extLst>
          </p:cNvPr>
          <p:cNvSpPr txBox="1"/>
          <p:nvPr/>
        </p:nvSpPr>
        <p:spPr>
          <a:xfrm>
            <a:off x="1069981" y="1197405"/>
            <a:ext cx="8704185" cy="4154984"/>
          </a:xfrm>
          <a:prstGeom prst="rect">
            <a:avLst/>
          </a:prstGeom>
          <a:noFill/>
        </p:spPr>
        <p:txBody>
          <a:bodyPr wrap="square" rtlCol="0">
            <a:spAutoFit/>
          </a:bodyPr>
          <a:lstStyle/>
          <a:p>
            <a:r>
              <a:rPr lang="en-IN" sz="2200" dirty="0"/>
              <a:t>Table 4N = Table 9</a:t>
            </a:r>
          </a:p>
          <a:p>
            <a:r>
              <a:rPr lang="en-IN" sz="2200" dirty="0"/>
              <a:t>Table 4G = Table 6C + 6D</a:t>
            </a:r>
          </a:p>
          <a:p>
            <a:r>
              <a:rPr lang="en-IN" sz="2200" dirty="0"/>
              <a:t>Table 6E = Table 8G</a:t>
            </a:r>
          </a:p>
          <a:p>
            <a:r>
              <a:rPr lang="en-IN" sz="2200" dirty="0"/>
              <a:t>Table 10 – 11 = Table 14</a:t>
            </a:r>
          </a:p>
          <a:p>
            <a:r>
              <a:rPr lang="en-IN" sz="2200" dirty="0">
                <a:solidFill>
                  <a:srgbClr val="FF0000"/>
                </a:solidFill>
              </a:rPr>
              <a:t>Table 8C = Table 13 – 12</a:t>
            </a:r>
          </a:p>
          <a:p>
            <a:endParaRPr lang="en-IN" sz="1200" dirty="0"/>
          </a:p>
          <a:p>
            <a:r>
              <a:rPr lang="en-IN" sz="2200" dirty="0"/>
              <a:t>Table 5Q = Table 5N + 10 – 11</a:t>
            </a:r>
          </a:p>
          <a:p>
            <a:r>
              <a:rPr lang="en-IN" sz="2200" dirty="0"/>
              <a:t>Table 7F = Table 4N – 4G + 10 – 11</a:t>
            </a:r>
          </a:p>
          <a:p>
            <a:r>
              <a:rPr lang="en-IN" sz="2200" dirty="0"/>
              <a:t>Table 9Q = Table 9</a:t>
            </a:r>
          </a:p>
          <a:p>
            <a:r>
              <a:rPr lang="en-IN" sz="2200" dirty="0">
                <a:solidFill>
                  <a:srgbClr val="FF0000"/>
                </a:solidFill>
              </a:rPr>
              <a:t>Table 12B = Last year GSTR 9 table 8C / last year GSTR 9 table 13 – 12</a:t>
            </a:r>
          </a:p>
          <a:p>
            <a:r>
              <a:rPr lang="en-IN" sz="2200" dirty="0">
                <a:solidFill>
                  <a:srgbClr val="FF0000"/>
                </a:solidFill>
              </a:rPr>
              <a:t>Table 12C = GSTR 9 table 8C / GSTR 9 table 13 – 12</a:t>
            </a:r>
            <a:r>
              <a:rPr lang="en-IN" sz="2200" dirty="0"/>
              <a:t> </a:t>
            </a:r>
          </a:p>
          <a:p>
            <a:r>
              <a:rPr lang="en-IN" sz="2200" dirty="0"/>
              <a:t>Table 12E = Table 7J</a:t>
            </a:r>
          </a:p>
        </p:txBody>
      </p:sp>
    </p:spTree>
    <p:extLst>
      <p:ext uri="{BB962C8B-B14F-4D97-AF65-F5344CB8AC3E}">
        <p14:creationId xmlns:p14="http://schemas.microsoft.com/office/powerpoint/2010/main" val="167983832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64574" y="3335280"/>
            <a:ext cx="8821106" cy="763525"/>
          </a:xfrm>
          <a:noFill/>
          <a:effectLst>
            <a:outerShdw blurRad="50800" dist="38100" dir="2700000" algn="tl" rotWithShape="0">
              <a:prstClr val="black">
                <a:alpha val="40000"/>
              </a:prstClr>
            </a:outerShdw>
          </a:effectLst>
        </p:spPr>
        <p:txBody>
          <a:bodyPr vert="horz" lIns="91440" tIns="45720" rIns="91440" bIns="45720" rtlCol="0" anchor="ctr">
            <a:noAutofit/>
          </a:bodyPr>
          <a:lstStyle/>
          <a:p>
            <a:pPr defTabSz="231775">
              <a:spcBef>
                <a:spcPct val="0"/>
              </a:spcBef>
            </a:pPr>
            <a:r>
              <a:rPr lang="en-US" sz="3600" cap="all" dirty="0">
                <a:solidFill>
                  <a:schemeClr val="accent2"/>
                </a:solidFill>
                <a:latin typeface="+mj-lt"/>
                <a:ea typeface="+mj-ea"/>
                <a:cs typeface="+mj-cs"/>
              </a:rPr>
              <a:t>Clarifications in </a:t>
            </a:r>
            <a:r>
              <a:rPr lang="en-US" sz="3600" cap="all" dirty="0" err="1">
                <a:solidFill>
                  <a:schemeClr val="accent2"/>
                </a:solidFill>
                <a:latin typeface="+mj-lt"/>
                <a:ea typeface="+mj-ea"/>
                <a:cs typeface="+mj-cs"/>
              </a:rPr>
              <a:t>gstr</a:t>
            </a:r>
            <a:r>
              <a:rPr lang="en-US" sz="3600" cap="all" dirty="0">
                <a:solidFill>
                  <a:schemeClr val="accent2"/>
                </a:solidFill>
                <a:latin typeface="+mj-lt"/>
                <a:ea typeface="+mj-ea"/>
                <a:cs typeface="+mj-cs"/>
              </a:rPr>
              <a:t> 9 and 9C </a:t>
            </a:r>
          </a:p>
        </p:txBody>
      </p:sp>
    </p:spTree>
    <p:extLst>
      <p:ext uri="{BB962C8B-B14F-4D97-AF65-F5344CB8AC3E}">
        <p14:creationId xmlns:p14="http://schemas.microsoft.com/office/powerpoint/2010/main" val="222746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982" y="1197404"/>
            <a:ext cx="8856890" cy="3946096"/>
          </a:xfrm>
        </p:spPr>
        <p:txBody>
          <a:bodyPr>
            <a:noAutofit/>
          </a:bodyPr>
          <a:lstStyle/>
          <a:p>
            <a:pPr marL="0" indent="0" algn="just">
              <a:lnSpc>
                <a:spcPct val="150000"/>
              </a:lnSpc>
              <a:buNone/>
            </a:pPr>
            <a:r>
              <a:rPr lang="en-US" sz="2200" b="1" dirty="0">
                <a:solidFill>
                  <a:schemeClr val="bg2">
                    <a:lumMod val="10000"/>
                  </a:schemeClr>
                </a:solidFill>
              </a:rPr>
              <a:t>What to report in table 4,5,10,11 of GSTR 9?</a:t>
            </a:r>
          </a:p>
          <a:p>
            <a:pPr algn="just">
              <a:lnSpc>
                <a:spcPct val="150000"/>
              </a:lnSpc>
            </a:pPr>
            <a:r>
              <a:rPr lang="en-US" sz="2200" dirty="0">
                <a:solidFill>
                  <a:schemeClr val="bg2">
                    <a:lumMod val="10000"/>
                  </a:schemeClr>
                </a:solidFill>
              </a:rPr>
              <a:t>Table 4 &amp; 5 to be reported as per the tax paid in GSTR 3B for that year</a:t>
            </a:r>
          </a:p>
          <a:p>
            <a:pPr algn="just">
              <a:lnSpc>
                <a:spcPct val="150000"/>
              </a:lnSpc>
            </a:pPr>
            <a:r>
              <a:rPr lang="en-US" sz="2200" dirty="0">
                <a:solidFill>
                  <a:schemeClr val="bg2">
                    <a:lumMod val="10000"/>
                  </a:schemeClr>
                </a:solidFill>
              </a:rPr>
              <a:t>Tax paid for preceding year to be reduced</a:t>
            </a:r>
          </a:p>
          <a:p>
            <a:pPr algn="just">
              <a:lnSpc>
                <a:spcPct val="150000"/>
              </a:lnSpc>
            </a:pPr>
            <a:r>
              <a:rPr lang="en-US" sz="2200" dirty="0">
                <a:solidFill>
                  <a:schemeClr val="bg2">
                    <a:lumMod val="10000"/>
                  </a:schemeClr>
                </a:solidFill>
              </a:rPr>
              <a:t>Any tax paid in next year to be reported in 10 or 11 [&amp; table 14]</a:t>
            </a:r>
          </a:p>
          <a:p>
            <a:pPr algn="just">
              <a:lnSpc>
                <a:spcPct val="150000"/>
              </a:lnSpc>
            </a:pPr>
            <a:r>
              <a:rPr lang="en-US" sz="2200" dirty="0">
                <a:solidFill>
                  <a:schemeClr val="bg2">
                    <a:lumMod val="10000"/>
                  </a:schemeClr>
                </a:solidFill>
              </a:rPr>
              <a:t>Any tax not yet paid to be reported in table 4 or 5 [&amp; pay through DRC03]</a:t>
            </a:r>
            <a:endParaRPr lang="en-IN" sz="2200" dirty="0">
              <a:solidFill>
                <a:schemeClr val="bg2">
                  <a:lumMod val="10000"/>
                </a:schemeClr>
              </a:solidFill>
            </a:endParaRPr>
          </a:p>
          <a:p>
            <a:pPr algn="just">
              <a:lnSpc>
                <a:spcPct val="150000"/>
              </a:lnSpc>
            </a:pPr>
            <a:r>
              <a:rPr lang="en-US" sz="2200" dirty="0">
                <a:solidFill>
                  <a:schemeClr val="bg2">
                    <a:lumMod val="10000"/>
                  </a:schemeClr>
                </a:solidFill>
              </a:rPr>
              <a:t>Table 4N = Table 9</a:t>
            </a:r>
          </a:p>
          <a:p>
            <a:pPr algn="just">
              <a:lnSpc>
                <a:spcPct val="150000"/>
              </a:lnSpc>
            </a:pPr>
            <a:r>
              <a:rPr lang="en-US" sz="2200" dirty="0">
                <a:solidFill>
                  <a:schemeClr val="bg2">
                    <a:lumMod val="10000"/>
                  </a:schemeClr>
                </a:solidFill>
              </a:rPr>
              <a:t>RCM at table 4G to be reported on payment basis </a:t>
            </a:r>
            <a:r>
              <a:rPr lang="en-US" sz="2200" strike="sngStrike" dirty="0">
                <a:solidFill>
                  <a:schemeClr val="bg2">
                    <a:lumMod val="10000"/>
                  </a:schemeClr>
                </a:solidFill>
              </a:rPr>
              <a:t>[Accrual basis]</a:t>
            </a:r>
            <a:endParaRPr lang="en-IN" sz="2200" strike="sngStrike" dirty="0">
              <a:solidFill>
                <a:schemeClr val="bg2">
                  <a:lumMod val="10000"/>
                </a:schemeClr>
              </a:solidFill>
            </a:endParaRPr>
          </a:p>
        </p:txBody>
      </p:sp>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Common queries in GSTR 9 and 9C</a:t>
            </a:r>
          </a:p>
        </p:txBody>
      </p:sp>
    </p:spTree>
    <p:extLst>
      <p:ext uri="{BB962C8B-B14F-4D97-AF65-F5344CB8AC3E}">
        <p14:creationId xmlns:p14="http://schemas.microsoft.com/office/powerpoint/2010/main" val="223991138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AB651D3-0146-4ADC-AA1E-F59405EC8EDF}"/>
              </a:ext>
            </a:extLst>
          </p:cNvPr>
          <p:cNvGraphicFramePr>
            <a:graphicFrameLocks noGrp="1"/>
          </p:cNvGraphicFramePr>
          <p:nvPr>
            <p:ph idx="1"/>
            <p:extLst>
              <p:ext uri="{D42A27DB-BD31-4B8C-83A1-F6EECF244321}">
                <p14:modId xmlns:p14="http://schemas.microsoft.com/office/powerpoint/2010/main" val="2569020347"/>
              </p:ext>
            </p:extLst>
          </p:nvPr>
        </p:nvGraphicFramePr>
        <p:xfrm>
          <a:off x="459161" y="1196975"/>
          <a:ext cx="9191759" cy="3566160"/>
        </p:xfrm>
        <a:graphic>
          <a:graphicData uri="http://schemas.openxmlformats.org/drawingml/2006/table">
            <a:tbl>
              <a:tblPr firstRow="1" bandRow="1">
                <a:tableStyleId>{5C22544A-7EE6-4342-B048-85BDC9FD1C3A}</a:tableStyleId>
              </a:tblPr>
              <a:tblGrid>
                <a:gridCol w="3359511">
                  <a:extLst>
                    <a:ext uri="{9D8B030D-6E8A-4147-A177-3AD203B41FA5}">
                      <a16:colId xmlns:a16="http://schemas.microsoft.com/office/drawing/2014/main" val="2822110092"/>
                    </a:ext>
                  </a:extLst>
                </a:gridCol>
                <a:gridCol w="1068935">
                  <a:extLst>
                    <a:ext uri="{9D8B030D-6E8A-4147-A177-3AD203B41FA5}">
                      <a16:colId xmlns:a16="http://schemas.microsoft.com/office/drawing/2014/main" val="145709227"/>
                    </a:ext>
                  </a:extLst>
                </a:gridCol>
                <a:gridCol w="765937">
                  <a:extLst>
                    <a:ext uri="{9D8B030D-6E8A-4147-A177-3AD203B41FA5}">
                      <a16:colId xmlns:a16="http://schemas.microsoft.com/office/drawing/2014/main" val="4125097760"/>
                    </a:ext>
                  </a:extLst>
                </a:gridCol>
                <a:gridCol w="836930">
                  <a:extLst>
                    <a:ext uri="{9D8B030D-6E8A-4147-A177-3AD203B41FA5}">
                      <a16:colId xmlns:a16="http://schemas.microsoft.com/office/drawing/2014/main" val="3002694762"/>
                    </a:ext>
                  </a:extLst>
                </a:gridCol>
                <a:gridCol w="831696">
                  <a:extLst>
                    <a:ext uri="{9D8B030D-6E8A-4147-A177-3AD203B41FA5}">
                      <a16:colId xmlns:a16="http://schemas.microsoft.com/office/drawing/2014/main" val="3434908567"/>
                    </a:ext>
                  </a:extLst>
                </a:gridCol>
                <a:gridCol w="2328750">
                  <a:extLst>
                    <a:ext uri="{9D8B030D-6E8A-4147-A177-3AD203B41FA5}">
                      <a16:colId xmlns:a16="http://schemas.microsoft.com/office/drawing/2014/main" val="3920784591"/>
                    </a:ext>
                  </a:extLst>
                </a:gridCol>
              </a:tblGrid>
              <a:tr h="370840">
                <a:tc>
                  <a:txBody>
                    <a:bodyPr/>
                    <a:lstStyle/>
                    <a:p>
                      <a:pPr algn="ctr"/>
                      <a:r>
                        <a:rPr lang="en-US" sz="2200" dirty="0"/>
                        <a:t>Particulars</a:t>
                      </a:r>
                      <a:endParaRPr lang="en-IN" sz="2200" dirty="0"/>
                    </a:p>
                  </a:txBody>
                  <a:tcPr/>
                </a:tc>
                <a:tc>
                  <a:txBody>
                    <a:bodyPr/>
                    <a:lstStyle/>
                    <a:p>
                      <a:r>
                        <a:rPr lang="en-US" sz="2200" dirty="0"/>
                        <a:t>TV</a:t>
                      </a:r>
                      <a:endParaRPr lang="en-IN" sz="2200" dirty="0"/>
                    </a:p>
                  </a:txBody>
                  <a:tcPr/>
                </a:tc>
                <a:tc>
                  <a:txBody>
                    <a:bodyPr/>
                    <a:lstStyle/>
                    <a:p>
                      <a:r>
                        <a:rPr lang="en-US" sz="2200" dirty="0"/>
                        <a:t>IGST</a:t>
                      </a:r>
                      <a:endParaRPr lang="en-IN" sz="2200" dirty="0"/>
                    </a:p>
                  </a:txBody>
                  <a:tcPr/>
                </a:tc>
                <a:tc>
                  <a:txBody>
                    <a:bodyPr/>
                    <a:lstStyle/>
                    <a:p>
                      <a:r>
                        <a:rPr lang="en-US" sz="2200" dirty="0"/>
                        <a:t>CGST</a:t>
                      </a:r>
                      <a:endParaRPr lang="en-IN" sz="2200" dirty="0"/>
                    </a:p>
                  </a:txBody>
                  <a:tcPr/>
                </a:tc>
                <a:tc>
                  <a:txBody>
                    <a:bodyPr/>
                    <a:lstStyle/>
                    <a:p>
                      <a:r>
                        <a:rPr lang="en-US" sz="2200" dirty="0"/>
                        <a:t>SGST</a:t>
                      </a:r>
                      <a:endParaRPr lang="en-IN" sz="2200" dirty="0"/>
                    </a:p>
                  </a:txBody>
                  <a:tcPr/>
                </a:tc>
                <a:tc>
                  <a:txBody>
                    <a:bodyPr/>
                    <a:lstStyle/>
                    <a:p>
                      <a:r>
                        <a:rPr lang="en-US" sz="2200" dirty="0"/>
                        <a:t>Treatment</a:t>
                      </a:r>
                      <a:endParaRPr lang="en-IN" sz="2200" dirty="0"/>
                    </a:p>
                  </a:txBody>
                  <a:tcPr/>
                </a:tc>
                <a:extLst>
                  <a:ext uri="{0D108BD9-81ED-4DB2-BD59-A6C34878D82A}">
                    <a16:rowId xmlns:a16="http://schemas.microsoft.com/office/drawing/2014/main" val="212881648"/>
                  </a:ext>
                </a:extLst>
              </a:tr>
              <a:tr h="370840">
                <a:tc>
                  <a:txBody>
                    <a:bodyPr/>
                    <a:lstStyle/>
                    <a:p>
                      <a:r>
                        <a:rPr lang="en-US" sz="2200" dirty="0"/>
                        <a:t>As per books</a:t>
                      </a:r>
                      <a:endParaRPr lang="en-IN" sz="2200" dirty="0"/>
                    </a:p>
                  </a:txBody>
                  <a:tcPr/>
                </a:tc>
                <a:tc>
                  <a:txBody>
                    <a:bodyPr/>
                    <a:lstStyle/>
                    <a:p>
                      <a:pPr algn="r" fontAlgn="b"/>
                      <a:r>
                        <a:rPr lang="en-IN" sz="2200" kern="1200" dirty="0">
                          <a:solidFill>
                            <a:schemeClr val="dk1"/>
                          </a:solidFill>
                          <a:latin typeface="+mn-lt"/>
                          <a:ea typeface="+mn-ea"/>
                          <a:cs typeface="+mn-cs"/>
                        </a:rPr>
                        <a:t>100000</a:t>
                      </a:r>
                    </a:p>
                  </a:txBody>
                  <a:tcPr marL="9525" marR="9525" marT="9525" marB="0" anchor="b"/>
                </a:tc>
                <a:tc>
                  <a:txBody>
                    <a:bodyPr/>
                    <a:lstStyle/>
                    <a:p>
                      <a:pPr algn="r" fontAlgn="b"/>
                      <a:r>
                        <a:rPr lang="en-IN" sz="2200" kern="1200">
                          <a:solidFill>
                            <a:schemeClr val="dk1"/>
                          </a:solidFill>
                          <a:latin typeface="+mn-lt"/>
                          <a:ea typeface="+mn-ea"/>
                          <a:cs typeface="+mn-cs"/>
                        </a:rPr>
                        <a:t>9000</a:t>
                      </a:r>
                    </a:p>
                  </a:txBody>
                  <a:tcPr marL="9525" marR="9525" marT="9525" marB="0" anchor="b"/>
                </a:tc>
                <a:tc>
                  <a:txBody>
                    <a:bodyPr/>
                    <a:lstStyle/>
                    <a:p>
                      <a:pPr algn="r" fontAlgn="b"/>
                      <a:r>
                        <a:rPr lang="en-IN" sz="2200" kern="1200">
                          <a:solidFill>
                            <a:schemeClr val="dk1"/>
                          </a:solidFill>
                          <a:latin typeface="+mn-lt"/>
                          <a:ea typeface="+mn-ea"/>
                          <a:cs typeface="+mn-cs"/>
                        </a:rPr>
                        <a:t>4500</a:t>
                      </a:r>
                    </a:p>
                  </a:txBody>
                  <a:tcPr marL="9525" marR="9525" marT="9525" marB="0" anchor="b"/>
                </a:tc>
                <a:tc>
                  <a:txBody>
                    <a:bodyPr/>
                    <a:lstStyle/>
                    <a:p>
                      <a:pPr algn="r" fontAlgn="b"/>
                      <a:r>
                        <a:rPr lang="en-IN" sz="2200" kern="1200">
                          <a:solidFill>
                            <a:schemeClr val="dk1"/>
                          </a:solidFill>
                          <a:latin typeface="+mn-lt"/>
                          <a:ea typeface="+mn-ea"/>
                          <a:cs typeface="+mn-cs"/>
                        </a:rPr>
                        <a:t>4500</a:t>
                      </a:r>
                    </a:p>
                  </a:txBody>
                  <a:tcPr marL="9525" marR="9525" marT="9525" marB="0" anchor="b"/>
                </a:tc>
                <a:tc>
                  <a:txBody>
                    <a:bodyPr/>
                    <a:lstStyle/>
                    <a:p>
                      <a:endParaRPr lang="en-IN" sz="2200" dirty="0"/>
                    </a:p>
                  </a:txBody>
                  <a:tcPr/>
                </a:tc>
                <a:extLst>
                  <a:ext uri="{0D108BD9-81ED-4DB2-BD59-A6C34878D82A}">
                    <a16:rowId xmlns:a16="http://schemas.microsoft.com/office/drawing/2014/main" val="3387772478"/>
                  </a:ext>
                </a:extLst>
              </a:tr>
              <a:tr h="370840">
                <a:tc>
                  <a:txBody>
                    <a:bodyPr/>
                    <a:lstStyle/>
                    <a:p>
                      <a:r>
                        <a:rPr lang="en-US" sz="2200" dirty="0"/>
                        <a:t>As per 3B of FY 23-24</a:t>
                      </a:r>
                      <a:endParaRPr lang="en-IN" sz="2200" dirty="0"/>
                    </a:p>
                  </a:txBody>
                  <a:tcPr/>
                </a:tc>
                <a:tc>
                  <a:txBody>
                    <a:bodyPr/>
                    <a:lstStyle/>
                    <a:p>
                      <a:pPr algn="r" fontAlgn="b"/>
                      <a:r>
                        <a:rPr lang="en-IN" sz="2200" kern="1200" dirty="0">
                          <a:solidFill>
                            <a:schemeClr val="dk1"/>
                          </a:solidFill>
                          <a:latin typeface="+mn-lt"/>
                          <a:ea typeface="+mn-ea"/>
                          <a:cs typeface="+mn-cs"/>
                        </a:rPr>
                        <a:t>80000</a:t>
                      </a:r>
                    </a:p>
                  </a:txBody>
                  <a:tcPr marL="9525" marR="9525" marT="9525" marB="0" anchor="b"/>
                </a:tc>
                <a:tc>
                  <a:txBody>
                    <a:bodyPr/>
                    <a:lstStyle/>
                    <a:p>
                      <a:pPr algn="r" fontAlgn="b"/>
                      <a:r>
                        <a:rPr lang="en-IN" sz="2200" kern="1200">
                          <a:solidFill>
                            <a:schemeClr val="dk1"/>
                          </a:solidFill>
                          <a:latin typeface="+mn-lt"/>
                          <a:ea typeface="+mn-ea"/>
                          <a:cs typeface="+mn-cs"/>
                        </a:rPr>
                        <a:t>9000</a:t>
                      </a:r>
                    </a:p>
                  </a:txBody>
                  <a:tcPr marL="9525" marR="9525" marT="9525" marB="0" anchor="b"/>
                </a:tc>
                <a:tc>
                  <a:txBody>
                    <a:bodyPr/>
                    <a:lstStyle/>
                    <a:p>
                      <a:pPr algn="r" fontAlgn="b"/>
                      <a:r>
                        <a:rPr lang="en-IN" sz="2200" kern="1200">
                          <a:solidFill>
                            <a:schemeClr val="dk1"/>
                          </a:solidFill>
                          <a:latin typeface="+mn-lt"/>
                          <a:ea typeface="+mn-ea"/>
                          <a:cs typeface="+mn-cs"/>
                        </a:rPr>
                        <a:t>2700</a:t>
                      </a:r>
                    </a:p>
                  </a:txBody>
                  <a:tcPr marL="9525" marR="9525" marT="9525" marB="0" anchor="b"/>
                </a:tc>
                <a:tc>
                  <a:txBody>
                    <a:bodyPr/>
                    <a:lstStyle/>
                    <a:p>
                      <a:pPr algn="r" fontAlgn="b"/>
                      <a:r>
                        <a:rPr lang="en-IN" sz="2200" kern="1200">
                          <a:solidFill>
                            <a:schemeClr val="dk1"/>
                          </a:solidFill>
                          <a:latin typeface="+mn-lt"/>
                          <a:ea typeface="+mn-ea"/>
                          <a:cs typeface="+mn-cs"/>
                        </a:rPr>
                        <a:t>2700</a:t>
                      </a:r>
                    </a:p>
                  </a:txBody>
                  <a:tcPr marL="9525" marR="9525" marT="9525" marB="0" anchor="b"/>
                </a:tc>
                <a:tc>
                  <a:txBody>
                    <a:bodyPr/>
                    <a:lstStyle/>
                    <a:p>
                      <a:r>
                        <a:rPr lang="en-US" sz="2200" dirty="0"/>
                        <a:t>Table 4</a:t>
                      </a:r>
                      <a:endParaRPr lang="en-IN" sz="2200" dirty="0"/>
                    </a:p>
                  </a:txBody>
                  <a:tcPr/>
                </a:tc>
                <a:extLst>
                  <a:ext uri="{0D108BD9-81ED-4DB2-BD59-A6C34878D82A}">
                    <a16:rowId xmlns:a16="http://schemas.microsoft.com/office/drawing/2014/main" val="1407104653"/>
                  </a:ext>
                </a:extLst>
              </a:tr>
              <a:tr h="370840">
                <a:tc>
                  <a:txBody>
                    <a:bodyPr/>
                    <a:lstStyle/>
                    <a:p>
                      <a:r>
                        <a:rPr lang="en-US" sz="2200" dirty="0"/>
                        <a:t>Turnover of FY 22-23 included in FY 23-24</a:t>
                      </a:r>
                      <a:endParaRPr lang="en-IN" sz="2200" dirty="0"/>
                    </a:p>
                  </a:txBody>
                  <a:tcPr/>
                </a:tc>
                <a:tc>
                  <a:txBody>
                    <a:bodyPr/>
                    <a:lstStyle/>
                    <a:p>
                      <a:pPr algn="r" fontAlgn="b"/>
                      <a:r>
                        <a:rPr lang="en-IN" sz="2200" kern="1200">
                          <a:solidFill>
                            <a:schemeClr val="dk1"/>
                          </a:solidFill>
                          <a:latin typeface="+mn-lt"/>
                          <a:ea typeface="+mn-ea"/>
                          <a:cs typeface="+mn-cs"/>
                        </a:rPr>
                        <a:t>10000</a:t>
                      </a:r>
                    </a:p>
                  </a:txBody>
                  <a:tcPr marL="9525" marR="9525" marT="9525" marB="0" anchor="b"/>
                </a:tc>
                <a:tc>
                  <a:txBody>
                    <a:bodyPr/>
                    <a:lstStyle/>
                    <a:p>
                      <a:pPr algn="r" fontAlgn="b"/>
                      <a:r>
                        <a:rPr lang="en-IN" sz="2200" kern="1200">
                          <a:solidFill>
                            <a:schemeClr val="dk1"/>
                          </a:solidFill>
                          <a:latin typeface="+mn-lt"/>
                          <a:ea typeface="+mn-ea"/>
                          <a:cs typeface="+mn-cs"/>
                        </a:rPr>
                        <a:t>0</a:t>
                      </a:r>
                    </a:p>
                  </a:txBody>
                  <a:tcPr marL="9525" marR="9525" marT="9525" marB="0" anchor="b"/>
                </a:tc>
                <a:tc>
                  <a:txBody>
                    <a:bodyPr/>
                    <a:lstStyle/>
                    <a:p>
                      <a:pPr algn="r" fontAlgn="b"/>
                      <a:r>
                        <a:rPr lang="en-IN" sz="2200" kern="1200">
                          <a:solidFill>
                            <a:schemeClr val="dk1"/>
                          </a:solidFill>
                          <a:latin typeface="+mn-lt"/>
                          <a:ea typeface="+mn-ea"/>
                          <a:cs typeface="+mn-cs"/>
                        </a:rPr>
                        <a:t>900</a:t>
                      </a:r>
                    </a:p>
                  </a:txBody>
                  <a:tcPr marL="9525" marR="9525" marT="9525" marB="0" anchor="b"/>
                </a:tc>
                <a:tc>
                  <a:txBody>
                    <a:bodyPr/>
                    <a:lstStyle/>
                    <a:p>
                      <a:pPr algn="r" fontAlgn="b"/>
                      <a:r>
                        <a:rPr lang="en-IN" sz="2200" kern="1200">
                          <a:solidFill>
                            <a:schemeClr val="dk1"/>
                          </a:solidFill>
                          <a:latin typeface="+mn-lt"/>
                          <a:ea typeface="+mn-ea"/>
                          <a:cs typeface="+mn-cs"/>
                        </a:rPr>
                        <a:t>900</a:t>
                      </a:r>
                    </a:p>
                  </a:txBody>
                  <a:tcPr marL="9525" marR="9525" marT="9525" marB="0" anchor="b"/>
                </a:tc>
                <a:tc>
                  <a:txBody>
                    <a:bodyPr/>
                    <a:lstStyle/>
                    <a:p>
                      <a:r>
                        <a:rPr lang="en-US" sz="2200" dirty="0"/>
                        <a:t>Deduct from Table 4</a:t>
                      </a:r>
                      <a:endParaRPr lang="en-IN" sz="2200" dirty="0"/>
                    </a:p>
                  </a:txBody>
                  <a:tcPr/>
                </a:tc>
                <a:extLst>
                  <a:ext uri="{0D108BD9-81ED-4DB2-BD59-A6C34878D82A}">
                    <a16:rowId xmlns:a16="http://schemas.microsoft.com/office/drawing/2014/main" val="1240994143"/>
                  </a:ext>
                </a:extLst>
              </a:tr>
              <a:tr h="370840">
                <a:tc>
                  <a:txBody>
                    <a:bodyPr/>
                    <a:lstStyle/>
                    <a:p>
                      <a:r>
                        <a:rPr lang="en-US" sz="2200" dirty="0"/>
                        <a:t>Turnover of 23-24 reported in FY 24-25</a:t>
                      </a:r>
                      <a:endParaRPr lang="en-IN" sz="2200" dirty="0"/>
                    </a:p>
                  </a:txBody>
                  <a:tcPr/>
                </a:tc>
                <a:tc>
                  <a:txBody>
                    <a:bodyPr/>
                    <a:lstStyle/>
                    <a:p>
                      <a:pPr algn="r" fontAlgn="b"/>
                      <a:r>
                        <a:rPr lang="en-IN" sz="2200" kern="1200">
                          <a:solidFill>
                            <a:schemeClr val="dk1"/>
                          </a:solidFill>
                          <a:latin typeface="+mn-lt"/>
                          <a:ea typeface="+mn-ea"/>
                          <a:cs typeface="+mn-cs"/>
                        </a:rPr>
                        <a:t>5000</a:t>
                      </a:r>
                    </a:p>
                  </a:txBody>
                  <a:tcPr marL="9525" marR="9525" marT="9525" marB="0" anchor="b"/>
                </a:tc>
                <a:tc>
                  <a:txBody>
                    <a:bodyPr/>
                    <a:lstStyle/>
                    <a:p>
                      <a:pPr algn="r" fontAlgn="b"/>
                      <a:r>
                        <a:rPr lang="en-IN" sz="2200" kern="1200">
                          <a:solidFill>
                            <a:schemeClr val="dk1"/>
                          </a:solidFill>
                          <a:latin typeface="+mn-lt"/>
                          <a:ea typeface="+mn-ea"/>
                          <a:cs typeface="+mn-cs"/>
                        </a:rPr>
                        <a:t>0</a:t>
                      </a:r>
                    </a:p>
                  </a:txBody>
                  <a:tcPr marL="9525" marR="9525" marT="9525" marB="0" anchor="b"/>
                </a:tc>
                <a:tc>
                  <a:txBody>
                    <a:bodyPr/>
                    <a:lstStyle/>
                    <a:p>
                      <a:pPr algn="r" fontAlgn="b"/>
                      <a:r>
                        <a:rPr lang="en-IN" sz="2200" kern="1200">
                          <a:solidFill>
                            <a:schemeClr val="dk1"/>
                          </a:solidFill>
                          <a:latin typeface="+mn-lt"/>
                          <a:ea typeface="+mn-ea"/>
                          <a:cs typeface="+mn-cs"/>
                        </a:rPr>
                        <a:t>450</a:t>
                      </a:r>
                    </a:p>
                  </a:txBody>
                  <a:tcPr marL="9525" marR="9525" marT="9525" marB="0" anchor="b"/>
                </a:tc>
                <a:tc>
                  <a:txBody>
                    <a:bodyPr/>
                    <a:lstStyle/>
                    <a:p>
                      <a:pPr algn="r" fontAlgn="b"/>
                      <a:r>
                        <a:rPr lang="en-IN" sz="2200" kern="1200">
                          <a:solidFill>
                            <a:schemeClr val="dk1"/>
                          </a:solidFill>
                          <a:latin typeface="+mn-lt"/>
                          <a:ea typeface="+mn-ea"/>
                          <a:cs typeface="+mn-cs"/>
                        </a:rPr>
                        <a:t>450</a:t>
                      </a:r>
                    </a:p>
                  </a:txBody>
                  <a:tcPr marL="9525" marR="9525" marT="9525" marB="0" anchor="b"/>
                </a:tc>
                <a:tc>
                  <a:txBody>
                    <a:bodyPr/>
                    <a:lstStyle/>
                    <a:p>
                      <a:r>
                        <a:rPr lang="en-US" sz="2200" dirty="0"/>
                        <a:t>Report in Table 10/11</a:t>
                      </a:r>
                      <a:endParaRPr lang="en-IN" sz="2200" dirty="0"/>
                    </a:p>
                  </a:txBody>
                  <a:tcPr/>
                </a:tc>
                <a:extLst>
                  <a:ext uri="{0D108BD9-81ED-4DB2-BD59-A6C34878D82A}">
                    <a16:rowId xmlns:a16="http://schemas.microsoft.com/office/drawing/2014/main" val="3032729331"/>
                  </a:ext>
                </a:extLst>
              </a:tr>
              <a:tr h="370840">
                <a:tc>
                  <a:txBody>
                    <a:bodyPr/>
                    <a:lstStyle/>
                    <a:p>
                      <a:r>
                        <a:rPr lang="en-US" sz="2200" dirty="0"/>
                        <a:t>Turnover not reported in FY 23-24 or 24-25</a:t>
                      </a:r>
                      <a:endParaRPr lang="en-IN" sz="2200" dirty="0"/>
                    </a:p>
                  </a:txBody>
                  <a:tcPr/>
                </a:tc>
                <a:tc>
                  <a:txBody>
                    <a:bodyPr/>
                    <a:lstStyle/>
                    <a:p>
                      <a:pPr algn="r" fontAlgn="b"/>
                      <a:r>
                        <a:rPr lang="en-IN" sz="2200" kern="1200">
                          <a:solidFill>
                            <a:schemeClr val="dk1"/>
                          </a:solidFill>
                          <a:latin typeface="+mn-lt"/>
                          <a:ea typeface="+mn-ea"/>
                          <a:cs typeface="+mn-cs"/>
                        </a:rPr>
                        <a:t>25000</a:t>
                      </a:r>
                    </a:p>
                  </a:txBody>
                  <a:tcPr marL="9525" marR="9525" marT="9525" marB="0" anchor="b"/>
                </a:tc>
                <a:tc>
                  <a:txBody>
                    <a:bodyPr/>
                    <a:lstStyle/>
                    <a:p>
                      <a:pPr algn="r" fontAlgn="b"/>
                      <a:r>
                        <a:rPr lang="en-IN" sz="2200" kern="1200">
                          <a:solidFill>
                            <a:schemeClr val="dk1"/>
                          </a:solidFill>
                          <a:latin typeface="+mn-lt"/>
                          <a:ea typeface="+mn-ea"/>
                          <a:cs typeface="+mn-cs"/>
                        </a:rPr>
                        <a:t>0</a:t>
                      </a:r>
                    </a:p>
                  </a:txBody>
                  <a:tcPr marL="9525" marR="9525" marT="9525" marB="0" anchor="b"/>
                </a:tc>
                <a:tc>
                  <a:txBody>
                    <a:bodyPr/>
                    <a:lstStyle/>
                    <a:p>
                      <a:pPr algn="r" fontAlgn="b"/>
                      <a:r>
                        <a:rPr lang="en-IN" sz="2200" kern="1200">
                          <a:solidFill>
                            <a:schemeClr val="dk1"/>
                          </a:solidFill>
                          <a:latin typeface="+mn-lt"/>
                          <a:ea typeface="+mn-ea"/>
                          <a:cs typeface="+mn-cs"/>
                        </a:rPr>
                        <a:t>2250</a:t>
                      </a:r>
                    </a:p>
                  </a:txBody>
                  <a:tcPr marL="9525" marR="9525" marT="9525" marB="0" anchor="b"/>
                </a:tc>
                <a:tc>
                  <a:txBody>
                    <a:bodyPr/>
                    <a:lstStyle/>
                    <a:p>
                      <a:pPr algn="r" fontAlgn="b"/>
                      <a:r>
                        <a:rPr lang="en-IN" sz="2200" kern="1200" dirty="0">
                          <a:solidFill>
                            <a:schemeClr val="dk1"/>
                          </a:solidFill>
                          <a:latin typeface="+mn-lt"/>
                          <a:ea typeface="+mn-ea"/>
                          <a:cs typeface="+mn-cs"/>
                        </a:rPr>
                        <a:t>2250</a:t>
                      </a:r>
                    </a:p>
                  </a:txBody>
                  <a:tcPr marL="9525" marR="9525" marT="9525" marB="0" anchor="b"/>
                </a:tc>
                <a:tc>
                  <a:txBody>
                    <a:bodyPr/>
                    <a:lstStyle/>
                    <a:p>
                      <a:r>
                        <a:rPr lang="en-US" sz="2200" dirty="0"/>
                        <a:t>Add in Table 4 [pay through DRC3]</a:t>
                      </a:r>
                      <a:endParaRPr lang="en-IN" sz="2200" dirty="0"/>
                    </a:p>
                  </a:txBody>
                  <a:tcPr/>
                </a:tc>
                <a:extLst>
                  <a:ext uri="{0D108BD9-81ED-4DB2-BD59-A6C34878D82A}">
                    <a16:rowId xmlns:a16="http://schemas.microsoft.com/office/drawing/2014/main" val="3606368614"/>
                  </a:ext>
                </a:extLst>
              </a:tr>
            </a:tbl>
          </a:graphicData>
        </a:graphic>
      </p:graphicFrame>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Illustration</a:t>
            </a:r>
          </a:p>
        </p:txBody>
      </p:sp>
    </p:spTree>
    <p:extLst>
      <p:ext uri="{BB962C8B-B14F-4D97-AF65-F5344CB8AC3E}">
        <p14:creationId xmlns:p14="http://schemas.microsoft.com/office/powerpoint/2010/main" val="379508635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Approach of reporting in table 6 &amp; 7</a:t>
            </a:r>
          </a:p>
        </p:txBody>
      </p:sp>
      <p:sp>
        <p:nvSpPr>
          <p:cNvPr id="5" name="Content Placeholder 4">
            <a:extLst>
              <a:ext uri="{FF2B5EF4-FFF2-40B4-BE49-F238E27FC236}">
                <a16:creationId xmlns:a16="http://schemas.microsoft.com/office/drawing/2014/main" id="{A905FE80-1673-4A77-B69C-E22F949E6457}"/>
              </a:ext>
            </a:extLst>
          </p:cNvPr>
          <p:cNvSpPr>
            <a:spLocks noGrp="1"/>
          </p:cNvSpPr>
          <p:nvPr>
            <p:ph idx="1"/>
          </p:nvPr>
        </p:nvSpPr>
        <p:spPr>
          <a:xfrm>
            <a:off x="917277" y="1351264"/>
            <a:ext cx="8057573" cy="3511061"/>
          </a:xfrm>
        </p:spPr>
        <p:txBody>
          <a:bodyPr>
            <a:normAutofit/>
          </a:bodyPr>
          <a:lstStyle/>
          <a:p>
            <a:pPr>
              <a:lnSpc>
                <a:spcPct val="150000"/>
              </a:lnSpc>
            </a:pPr>
            <a:r>
              <a:rPr lang="en-US" sz="2200" dirty="0">
                <a:solidFill>
                  <a:schemeClr val="tx1"/>
                </a:solidFill>
              </a:rPr>
              <a:t>GSTR 3B approach</a:t>
            </a:r>
          </a:p>
          <a:p>
            <a:pPr>
              <a:lnSpc>
                <a:spcPct val="150000"/>
              </a:lnSpc>
            </a:pPr>
            <a:r>
              <a:rPr lang="en-US" sz="2200" dirty="0">
                <a:solidFill>
                  <a:schemeClr val="tx1"/>
                </a:solidFill>
              </a:rPr>
              <a:t>Books of accounts approach</a:t>
            </a:r>
          </a:p>
          <a:p>
            <a:pPr>
              <a:lnSpc>
                <a:spcPct val="150000"/>
              </a:lnSpc>
            </a:pPr>
            <a:r>
              <a:rPr lang="en-US" sz="2200" dirty="0">
                <a:solidFill>
                  <a:schemeClr val="tx1"/>
                </a:solidFill>
              </a:rPr>
              <a:t>Mixed approach - relevance of table 8C</a:t>
            </a:r>
          </a:p>
          <a:p>
            <a:pPr>
              <a:lnSpc>
                <a:spcPct val="150000"/>
              </a:lnSpc>
            </a:pPr>
            <a:r>
              <a:rPr lang="en-US" sz="2200" dirty="0">
                <a:solidFill>
                  <a:schemeClr val="tx1"/>
                </a:solidFill>
              </a:rPr>
              <a:t>Relevance of table 12 &amp; 13 of GSTR 9</a:t>
            </a:r>
          </a:p>
          <a:p>
            <a:pPr>
              <a:lnSpc>
                <a:spcPct val="150000"/>
              </a:lnSpc>
            </a:pPr>
            <a:r>
              <a:rPr lang="en-US" sz="2200" dirty="0">
                <a:solidFill>
                  <a:schemeClr val="tx1"/>
                </a:solidFill>
              </a:rPr>
              <a:t>Relevance of Table 12B &amp; 12C of GSTR 9C</a:t>
            </a:r>
            <a:endParaRPr lang="en-IN" sz="2200" dirty="0">
              <a:solidFill>
                <a:schemeClr val="tx1"/>
              </a:solidFill>
            </a:endParaRPr>
          </a:p>
        </p:txBody>
      </p:sp>
    </p:spTree>
    <p:extLst>
      <p:ext uri="{BB962C8B-B14F-4D97-AF65-F5344CB8AC3E}">
        <p14:creationId xmlns:p14="http://schemas.microsoft.com/office/powerpoint/2010/main" val="425112241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54" y="586588"/>
            <a:ext cx="9090721" cy="916230"/>
          </a:xfrm>
        </p:spPr>
        <p:txBody>
          <a:bodyPr vert="horz" lIns="91440" tIns="45720" rIns="91440" bIns="45720" rtlCol="0" anchor="ctr">
            <a:normAutofit/>
          </a:bodyPr>
          <a:lstStyle/>
          <a:p>
            <a:r>
              <a:rPr lang="en-IN" dirty="0">
                <a:solidFill>
                  <a:srgbClr val="002060"/>
                </a:solidFill>
              </a:rPr>
              <a:t>What’s in the kitty?</a:t>
            </a:r>
            <a:endParaRPr lang="en-US" dirty="0">
              <a:solidFill>
                <a:srgbClr val="002060"/>
              </a:solidFill>
            </a:endParaRPr>
          </a:p>
        </p:txBody>
      </p:sp>
      <p:sp>
        <p:nvSpPr>
          <p:cNvPr id="3" name="Content Placeholder 2"/>
          <p:cNvSpPr>
            <a:spLocks noGrp="1"/>
          </p:cNvSpPr>
          <p:nvPr>
            <p:ph idx="1"/>
          </p:nvPr>
        </p:nvSpPr>
        <p:spPr>
          <a:xfrm>
            <a:off x="494954" y="1197405"/>
            <a:ext cx="9090721" cy="3206806"/>
          </a:xfrm>
        </p:spPr>
        <p:txBody>
          <a:bodyPr>
            <a:noAutofit/>
          </a:bodyPr>
          <a:lstStyle/>
          <a:p>
            <a:pPr algn="just">
              <a:lnSpc>
                <a:spcPct val="150000"/>
              </a:lnSpc>
            </a:pPr>
            <a:r>
              <a:rPr lang="en-US" sz="2200" dirty="0">
                <a:solidFill>
                  <a:schemeClr val="bg2">
                    <a:lumMod val="10000"/>
                  </a:schemeClr>
                </a:solidFill>
              </a:rPr>
              <a:t>Applicability of GSTR 9 &amp; 9C</a:t>
            </a:r>
          </a:p>
          <a:p>
            <a:pPr algn="just">
              <a:lnSpc>
                <a:spcPct val="150000"/>
              </a:lnSpc>
            </a:pPr>
            <a:r>
              <a:rPr lang="en-US" sz="2200" dirty="0">
                <a:solidFill>
                  <a:schemeClr val="bg2">
                    <a:lumMod val="10000"/>
                  </a:schemeClr>
                </a:solidFill>
              </a:rPr>
              <a:t>What is to be checked in Audit, Documentation, MR letter</a:t>
            </a:r>
          </a:p>
          <a:p>
            <a:pPr algn="just">
              <a:lnSpc>
                <a:spcPct val="150000"/>
              </a:lnSpc>
            </a:pPr>
            <a:r>
              <a:rPr lang="en-US" sz="2200" dirty="0">
                <a:solidFill>
                  <a:schemeClr val="bg2">
                    <a:lumMod val="10000"/>
                  </a:schemeClr>
                </a:solidFill>
              </a:rPr>
              <a:t>Insights of Form GSTR 9 &amp; 9C</a:t>
            </a:r>
          </a:p>
          <a:p>
            <a:pPr algn="just">
              <a:lnSpc>
                <a:spcPct val="150000"/>
              </a:lnSpc>
            </a:pPr>
            <a:r>
              <a:rPr lang="en-US" sz="2200" dirty="0">
                <a:solidFill>
                  <a:schemeClr val="bg2">
                    <a:lumMod val="10000"/>
                  </a:schemeClr>
                </a:solidFill>
              </a:rPr>
              <a:t>Relaxations in form GSTR 9 &amp; 9C</a:t>
            </a:r>
          </a:p>
          <a:p>
            <a:pPr algn="just">
              <a:lnSpc>
                <a:spcPct val="150000"/>
              </a:lnSpc>
            </a:pPr>
            <a:r>
              <a:rPr lang="en-US" sz="2200" dirty="0">
                <a:solidFill>
                  <a:schemeClr val="bg2">
                    <a:lumMod val="10000"/>
                  </a:schemeClr>
                </a:solidFill>
              </a:rPr>
              <a:t>Modality of filing GSTR 9 &amp; 9C</a:t>
            </a:r>
          </a:p>
          <a:p>
            <a:pPr algn="just">
              <a:lnSpc>
                <a:spcPct val="150000"/>
              </a:lnSpc>
            </a:pPr>
            <a:r>
              <a:rPr lang="en-US" sz="2200" dirty="0">
                <a:solidFill>
                  <a:schemeClr val="bg2">
                    <a:lumMod val="10000"/>
                  </a:schemeClr>
                </a:solidFill>
              </a:rPr>
              <a:t>Missing legal aspects and pain points in form GSTR 9 / 9C</a:t>
            </a:r>
          </a:p>
          <a:p>
            <a:pPr algn="just">
              <a:lnSpc>
                <a:spcPct val="150000"/>
              </a:lnSpc>
            </a:pPr>
            <a:r>
              <a:rPr lang="en-US" sz="2200" dirty="0">
                <a:solidFill>
                  <a:schemeClr val="bg2">
                    <a:lumMod val="10000"/>
                  </a:schemeClr>
                </a:solidFill>
              </a:rPr>
              <a:t>Q &amp; A</a:t>
            </a:r>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852" y="1197405"/>
            <a:ext cx="8597610" cy="3206805"/>
          </a:xfrm>
        </p:spPr>
        <p:txBody>
          <a:bodyPr>
            <a:noAutofit/>
          </a:bodyPr>
          <a:lstStyle/>
          <a:p>
            <a:pPr algn="just">
              <a:lnSpc>
                <a:spcPct val="150000"/>
              </a:lnSpc>
            </a:pPr>
            <a:r>
              <a:rPr lang="en-IN" sz="2200" dirty="0">
                <a:solidFill>
                  <a:schemeClr val="bg2">
                    <a:lumMod val="10000"/>
                  </a:schemeClr>
                </a:solidFill>
              </a:rPr>
              <a:t>ITC on import of goods is to be reported in table 6E, even if ITC is availed in succeeding FY. [</a:t>
            </a:r>
            <a:r>
              <a:rPr lang="en-IN" sz="2200" dirty="0" err="1">
                <a:solidFill>
                  <a:schemeClr val="bg2">
                    <a:lumMod val="10000"/>
                  </a:schemeClr>
                </a:solidFill>
              </a:rPr>
              <a:t>Reco</a:t>
            </a:r>
            <a:r>
              <a:rPr lang="en-IN" sz="2200" dirty="0">
                <a:solidFill>
                  <a:schemeClr val="bg2">
                    <a:lumMod val="10000"/>
                  </a:schemeClr>
                </a:solidFill>
              </a:rPr>
              <a:t> with table 8G]</a:t>
            </a:r>
          </a:p>
          <a:p>
            <a:pPr algn="just">
              <a:lnSpc>
                <a:spcPct val="150000"/>
              </a:lnSpc>
            </a:pPr>
            <a:r>
              <a:rPr lang="en-US" sz="2200" dirty="0">
                <a:solidFill>
                  <a:schemeClr val="bg2">
                    <a:lumMod val="10000"/>
                  </a:schemeClr>
                </a:solidFill>
              </a:rPr>
              <a:t>I</a:t>
            </a:r>
            <a:r>
              <a:rPr lang="en-IN" sz="2200" dirty="0">
                <a:solidFill>
                  <a:schemeClr val="bg2">
                    <a:lumMod val="10000"/>
                  </a:schemeClr>
                </a:solidFill>
              </a:rPr>
              <a:t>f ITC reversal is shown in Table 7, then the effect thereof will not be auto-populated in table 8B. What is suggested?</a:t>
            </a:r>
          </a:p>
          <a:p>
            <a:pPr algn="just">
              <a:lnSpc>
                <a:spcPct val="150000"/>
              </a:lnSpc>
            </a:pPr>
            <a:r>
              <a:rPr lang="en-US" sz="2200" dirty="0">
                <a:solidFill>
                  <a:schemeClr val="bg2">
                    <a:lumMod val="10000"/>
                  </a:schemeClr>
                </a:solidFill>
              </a:rPr>
              <a:t>H</a:t>
            </a:r>
            <a:r>
              <a:rPr lang="en-IN" sz="2200" dirty="0">
                <a:solidFill>
                  <a:schemeClr val="bg2">
                    <a:lumMod val="10000"/>
                  </a:schemeClr>
                </a:solidFill>
              </a:rPr>
              <a:t>ow to report Table 8E &amp; 8F</a:t>
            </a:r>
          </a:p>
          <a:p>
            <a:pPr algn="just">
              <a:lnSpc>
                <a:spcPct val="150000"/>
              </a:lnSpc>
            </a:pPr>
            <a:r>
              <a:rPr lang="en-IN" sz="2200" dirty="0">
                <a:solidFill>
                  <a:schemeClr val="bg2">
                    <a:lumMod val="10000"/>
                  </a:schemeClr>
                </a:solidFill>
              </a:rPr>
              <a:t>Current year table 12B = preceding year table 12C</a:t>
            </a:r>
          </a:p>
          <a:p>
            <a:pPr algn="just">
              <a:lnSpc>
                <a:spcPct val="150000"/>
              </a:lnSpc>
            </a:pPr>
            <a:endParaRPr lang="en-IN" sz="2200" dirty="0">
              <a:solidFill>
                <a:schemeClr val="bg2">
                  <a:lumMod val="10000"/>
                </a:schemeClr>
              </a:solidFill>
            </a:endParaRPr>
          </a:p>
        </p:txBody>
      </p:sp>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Other imp. points for reporting of ITC</a:t>
            </a:r>
          </a:p>
        </p:txBody>
      </p:sp>
    </p:spTree>
    <p:extLst>
      <p:ext uri="{BB962C8B-B14F-4D97-AF65-F5344CB8AC3E}">
        <p14:creationId xmlns:p14="http://schemas.microsoft.com/office/powerpoint/2010/main" val="127756076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2FE85B-5578-4C5D-A8F2-7809E994D3D7}"/>
              </a:ext>
            </a:extLst>
          </p:cNvPr>
          <p:cNvGraphicFramePr>
            <a:graphicFrameLocks noGrp="1"/>
          </p:cNvGraphicFramePr>
          <p:nvPr>
            <p:ph idx="1"/>
            <p:extLst>
              <p:ext uri="{D42A27DB-BD31-4B8C-83A1-F6EECF244321}">
                <p14:modId xmlns:p14="http://schemas.microsoft.com/office/powerpoint/2010/main" val="1827599923"/>
              </p:ext>
            </p:extLst>
          </p:nvPr>
        </p:nvGraphicFramePr>
        <p:xfrm>
          <a:off x="1023938" y="1196975"/>
          <a:ext cx="8338185" cy="3085595"/>
        </p:xfrm>
        <a:graphic>
          <a:graphicData uri="http://schemas.openxmlformats.org/drawingml/2006/table">
            <a:tbl>
              <a:tblPr firstRow="1" bandRow="1">
                <a:tableStyleId>{5C22544A-7EE6-4342-B048-85BDC9FD1C3A}</a:tableStyleId>
              </a:tblPr>
              <a:tblGrid>
                <a:gridCol w="6612359">
                  <a:extLst>
                    <a:ext uri="{9D8B030D-6E8A-4147-A177-3AD203B41FA5}">
                      <a16:colId xmlns:a16="http://schemas.microsoft.com/office/drawing/2014/main" val="346595287"/>
                    </a:ext>
                  </a:extLst>
                </a:gridCol>
                <a:gridCol w="1725826">
                  <a:extLst>
                    <a:ext uri="{9D8B030D-6E8A-4147-A177-3AD203B41FA5}">
                      <a16:colId xmlns:a16="http://schemas.microsoft.com/office/drawing/2014/main" val="3508375732"/>
                    </a:ext>
                  </a:extLst>
                </a:gridCol>
              </a:tblGrid>
              <a:tr h="370840">
                <a:tc>
                  <a:txBody>
                    <a:bodyPr/>
                    <a:lstStyle/>
                    <a:p>
                      <a:pPr algn="ctr">
                        <a:lnSpc>
                          <a:spcPct val="150000"/>
                        </a:lnSpc>
                      </a:pPr>
                      <a:r>
                        <a:rPr lang="en-IN" sz="2200" dirty="0">
                          <a:latin typeface="+mn-lt"/>
                        </a:rPr>
                        <a:t>Particulars</a:t>
                      </a:r>
                    </a:p>
                  </a:txBody>
                  <a:tcPr/>
                </a:tc>
                <a:tc>
                  <a:txBody>
                    <a:bodyPr/>
                    <a:lstStyle/>
                    <a:p>
                      <a:pPr algn="ctr">
                        <a:lnSpc>
                          <a:spcPct val="150000"/>
                        </a:lnSpc>
                      </a:pPr>
                      <a:r>
                        <a:rPr lang="en-IN" sz="2200" dirty="0">
                          <a:latin typeface="+mn-lt"/>
                        </a:rPr>
                        <a:t>Amount</a:t>
                      </a:r>
                    </a:p>
                  </a:txBody>
                  <a:tcPr/>
                </a:tc>
                <a:extLst>
                  <a:ext uri="{0D108BD9-81ED-4DB2-BD59-A6C34878D82A}">
                    <a16:rowId xmlns:a16="http://schemas.microsoft.com/office/drawing/2014/main" val="2718368340"/>
                  </a:ext>
                </a:extLst>
              </a:tr>
              <a:tr h="370840">
                <a:tc>
                  <a:txBody>
                    <a:bodyPr/>
                    <a:lstStyle/>
                    <a:p>
                      <a:pPr algn="l" fontAlgn="b">
                        <a:lnSpc>
                          <a:spcPct val="150000"/>
                        </a:lnSpc>
                      </a:pPr>
                      <a:r>
                        <a:rPr lang="en-IN" sz="2200" b="0" i="0" u="none" strike="noStrike" dirty="0">
                          <a:solidFill>
                            <a:srgbClr val="000000"/>
                          </a:solidFill>
                          <a:effectLst/>
                          <a:latin typeface="+mn-lt"/>
                        </a:rPr>
                        <a:t>ITC as per books</a:t>
                      </a:r>
                    </a:p>
                  </a:txBody>
                  <a:tcPr marL="9525" marR="9525" marT="9525" marB="0" anchor="b"/>
                </a:tc>
                <a:tc>
                  <a:txBody>
                    <a:bodyPr/>
                    <a:lstStyle/>
                    <a:p>
                      <a:pPr algn="r" fontAlgn="b">
                        <a:lnSpc>
                          <a:spcPct val="150000"/>
                        </a:lnSpc>
                      </a:pPr>
                      <a:r>
                        <a:rPr lang="en-IN" sz="2200" b="0" i="0" u="none" strike="noStrike" dirty="0">
                          <a:solidFill>
                            <a:srgbClr val="000000"/>
                          </a:solidFill>
                          <a:effectLst/>
                          <a:latin typeface="+mn-lt"/>
                        </a:rPr>
                        <a:t>100,000</a:t>
                      </a:r>
                    </a:p>
                  </a:txBody>
                  <a:tcPr marL="9525" marR="9525" marT="9525" marB="0" anchor="b"/>
                </a:tc>
                <a:extLst>
                  <a:ext uri="{0D108BD9-81ED-4DB2-BD59-A6C34878D82A}">
                    <a16:rowId xmlns:a16="http://schemas.microsoft.com/office/drawing/2014/main" val="852302894"/>
                  </a:ext>
                </a:extLst>
              </a:tr>
              <a:tr h="370840">
                <a:tc>
                  <a:txBody>
                    <a:bodyPr/>
                    <a:lstStyle/>
                    <a:p>
                      <a:pPr algn="l" fontAlgn="b">
                        <a:lnSpc>
                          <a:spcPct val="150000"/>
                        </a:lnSpc>
                      </a:pPr>
                      <a:r>
                        <a:rPr lang="en-US" sz="2200" b="0" i="0" u="none" strike="noStrike" dirty="0">
                          <a:solidFill>
                            <a:srgbClr val="000000"/>
                          </a:solidFill>
                          <a:effectLst/>
                          <a:latin typeface="+mn-lt"/>
                        </a:rPr>
                        <a:t>ITC as per 3B of FY 23-24</a:t>
                      </a:r>
                    </a:p>
                  </a:txBody>
                  <a:tcPr marL="9525" marR="9525" marT="9525" marB="0" anchor="b"/>
                </a:tc>
                <a:tc>
                  <a:txBody>
                    <a:bodyPr/>
                    <a:lstStyle/>
                    <a:p>
                      <a:pPr algn="r" fontAlgn="b">
                        <a:lnSpc>
                          <a:spcPct val="150000"/>
                        </a:lnSpc>
                      </a:pPr>
                      <a:r>
                        <a:rPr lang="en-IN" sz="2200" b="0" i="0" u="none" strike="noStrike" dirty="0">
                          <a:solidFill>
                            <a:srgbClr val="000000"/>
                          </a:solidFill>
                          <a:effectLst/>
                          <a:latin typeface="+mn-lt"/>
                        </a:rPr>
                        <a:t>95,000</a:t>
                      </a:r>
                    </a:p>
                  </a:txBody>
                  <a:tcPr marL="9525" marR="9525" marT="9525" marB="0" anchor="b"/>
                </a:tc>
                <a:extLst>
                  <a:ext uri="{0D108BD9-81ED-4DB2-BD59-A6C34878D82A}">
                    <a16:rowId xmlns:a16="http://schemas.microsoft.com/office/drawing/2014/main" val="1127722236"/>
                  </a:ext>
                </a:extLst>
              </a:tr>
              <a:tr h="370840">
                <a:tc>
                  <a:txBody>
                    <a:bodyPr/>
                    <a:lstStyle/>
                    <a:p>
                      <a:pPr algn="l" fontAlgn="b">
                        <a:lnSpc>
                          <a:spcPct val="150000"/>
                        </a:lnSpc>
                      </a:pPr>
                      <a:r>
                        <a:rPr lang="en-US" sz="2200" b="0" i="0" u="none" strike="noStrike" dirty="0">
                          <a:solidFill>
                            <a:srgbClr val="000000"/>
                          </a:solidFill>
                          <a:effectLst/>
                          <a:latin typeface="+mn-lt"/>
                        </a:rPr>
                        <a:t>ITC of FY 22-23 claimed in FY 23-24</a:t>
                      </a:r>
                    </a:p>
                  </a:txBody>
                  <a:tcPr marL="9525" marR="9525" marT="9525" marB="0" anchor="b"/>
                </a:tc>
                <a:tc>
                  <a:txBody>
                    <a:bodyPr/>
                    <a:lstStyle/>
                    <a:p>
                      <a:pPr algn="r" fontAlgn="b">
                        <a:lnSpc>
                          <a:spcPct val="150000"/>
                        </a:lnSpc>
                      </a:pPr>
                      <a:r>
                        <a:rPr lang="en-IN" sz="2200" b="0" i="0" u="none" strike="noStrike" dirty="0">
                          <a:solidFill>
                            <a:srgbClr val="000000"/>
                          </a:solidFill>
                          <a:effectLst/>
                          <a:latin typeface="+mn-lt"/>
                        </a:rPr>
                        <a:t>7,000</a:t>
                      </a:r>
                    </a:p>
                  </a:txBody>
                  <a:tcPr marL="9525" marR="9525" marT="9525" marB="0" anchor="b"/>
                </a:tc>
                <a:extLst>
                  <a:ext uri="{0D108BD9-81ED-4DB2-BD59-A6C34878D82A}">
                    <a16:rowId xmlns:a16="http://schemas.microsoft.com/office/drawing/2014/main" val="1234305460"/>
                  </a:ext>
                </a:extLst>
              </a:tr>
              <a:tr h="370840">
                <a:tc>
                  <a:txBody>
                    <a:bodyPr/>
                    <a:lstStyle/>
                    <a:p>
                      <a:pPr algn="l" fontAlgn="b">
                        <a:lnSpc>
                          <a:spcPct val="150000"/>
                        </a:lnSpc>
                      </a:pPr>
                      <a:r>
                        <a:rPr lang="en-US" sz="2200" b="0" i="0" u="none" strike="noStrike" dirty="0">
                          <a:solidFill>
                            <a:srgbClr val="000000"/>
                          </a:solidFill>
                          <a:effectLst/>
                          <a:latin typeface="+mn-lt"/>
                        </a:rPr>
                        <a:t>ITC of FY 23-24 claimed in FY 24-25</a:t>
                      </a:r>
                    </a:p>
                  </a:txBody>
                  <a:tcPr marL="9525" marR="9525" marT="9525" marB="0" anchor="b"/>
                </a:tc>
                <a:tc>
                  <a:txBody>
                    <a:bodyPr/>
                    <a:lstStyle/>
                    <a:p>
                      <a:pPr algn="r" fontAlgn="b">
                        <a:lnSpc>
                          <a:spcPct val="150000"/>
                        </a:lnSpc>
                      </a:pPr>
                      <a:r>
                        <a:rPr lang="en-IN" sz="2200" b="0" i="0" u="none" strike="noStrike" dirty="0">
                          <a:solidFill>
                            <a:srgbClr val="000000"/>
                          </a:solidFill>
                          <a:effectLst/>
                          <a:latin typeface="+mn-lt"/>
                        </a:rPr>
                        <a:t>12,000</a:t>
                      </a:r>
                    </a:p>
                  </a:txBody>
                  <a:tcPr marL="9525" marR="9525" marT="9525" marB="0" anchor="b"/>
                </a:tc>
                <a:extLst>
                  <a:ext uri="{0D108BD9-81ED-4DB2-BD59-A6C34878D82A}">
                    <a16:rowId xmlns:a16="http://schemas.microsoft.com/office/drawing/2014/main" val="1257770202"/>
                  </a:ext>
                </a:extLst>
              </a:tr>
              <a:tr h="370840">
                <a:tc>
                  <a:txBody>
                    <a:bodyPr/>
                    <a:lstStyle/>
                    <a:p>
                      <a:pPr algn="l" fontAlgn="b">
                        <a:lnSpc>
                          <a:spcPct val="150000"/>
                        </a:lnSpc>
                      </a:pPr>
                      <a:r>
                        <a:rPr lang="en-US" sz="2200" b="0" i="0" u="none" strike="noStrike" dirty="0">
                          <a:solidFill>
                            <a:srgbClr val="000000"/>
                          </a:solidFill>
                          <a:effectLst/>
                          <a:latin typeface="+mn-lt"/>
                        </a:rPr>
                        <a:t>ITC as per GSTR 2B [i.e. Table 8A]</a:t>
                      </a:r>
                    </a:p>
                  </a:txBody>
                  <a:tcPr marL="9525" marR="9525" marT="9525" marB="0" anchor="b"/>
                </a:tc>
                <a:tc>
                  <a:txBody>
                    <a:bodyPr/>
                    <a:lstStyle/>
                    <a:p>
                      <a:pPr algn="r" fontAlgn="b">
                        <a:lnSpc>
                          <a:spcPct val="150000"/>
                        </a:lnSpc>
                      </a:pPr>
                      <a:r>
                        <a:rPr lang="en-US" sz="2200" b="0" i="0" u="none" strike="noStrike" dirty="0">
                          <a:solidFill>
                            <a:srgbClr val="000000"/>
                          </a:solidFill>
                          <a:effectLst/>
                          <a:latin typeface="+mn-lt"/>
                        </a:rPr>
                        <a:t>99,000</a:t>
                      </a:r>
                      <a:endParaRPr lang="en-IN" sz="2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36992563"/>
                  </a:ext>
                </a:extLst>
              </a:tr>
              <a:tr h="370840">
                <a:tc>
                  <a:txBody>
                    <a:bodyPr/>
                    <a:lstStyle/>
                    <a:p>
                      <a:pPr algn="l" fontAlgn="b">
                        <a:lnSpc>
                          <a:spcPct val="150000"/>
                        </a:lnSpc>
                      </a:pPr>
                      <a:r>
                        <a:rPr lang="en-US" sz="2200" b="0" i="0" u="none" strike="noStrike" dirty="0">
                          <a:solidFill>
                            <a:srgbClr val="000000"/>
                          </a:solidFill>
                          <a:effectLst/>
                          <a:latin typeface="+mn-lt"/>
                        </a:rPr>
                        <a:t>Invoices of FY 23-24 uploaded by suppliers in FY 24-25</a:t>
                      </a:r>
                    </a:p>
                  </a:txBody>
                  <a:tcPr marL="9525" marR="9525" marT="9525" marB="0" anchor="b"/>
                </a:tc>
                <a:tc>
                  <a:txBody>
                    <a:bodyPr/>
                    <a:lstStyle/>
                    <a:p>
                      <a:pPr algn="r" fontAlgn="b">
                        <a:lnSpc>
                          <a:spcPct val="150000"/>
                        </a:lnSpc>
                      </a:pPr>
                      <a:r>
                        <a:rPr lang="en-US" sz="2200" b="0" i="0" u="none" strike="noStrike" dirty="0">
                          <a:solidFill>
                            <a:srgbClr val="000000"/>
                          </a:solidFill>
                          <a:effectLst/>
                          <a:latin typeface="+mn-lt"/>
                        </a:rPr>
                        <a:t>1,000</a:t>
                      </a:r>
                      <a:endParaRPr lang="en-IN" sz="2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587135384"/>
                  </a:ext>
                </a:extLst>
              </a:tr>
            </a:tbl>
          </a:graphicData>
        </a:graphic>
      </p:graphicFrame>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Illustration</a:t>
            </a:r>
          </a:p>
        </p:txBody>
      </p:sp>
    </p:spTree>
    <p:extLst>
      <p:ext uri="{BB962C8B-B14F-4D97-AF65-F5344CB8AC3E}">
        <p14:creationId xmlns:p14="http://schemas.microsoft.com/office/powerpoint/2010/main" val="333305300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2FE85B-5578-4C5D-A8F2-7809E994D3D7}"/>
              </a:ext>
            </a:extLst>
          </p:cNvPr>
          <p:cNvGraphicFramePr>
            <a:graphicFrameLocks noGrp="1"/>
          </p:cNvGraphicFramePr>
          <p:nvPr>
            <p:ph idx="1"/>
            <p:extLst>
              <p:ext uri="{D42A27DB-BD31-4B8C-83A1-F6EECF244321}">
                <p14:modId xmlns:p14="http://schemas.microsoft.com/office/powerpoint/2010/main" val="939721631"/>
              </p:ext>
            </p:extLst>
          </p:nvPr>
        </p:nvGraphicFramePr>
        <p:xfrm>
          <a:off x="1023938" y="1196975"/>
          <a:ext cx="8338187" cy="3620770"/>
        </p:xfrm>
        <a:graphic>
          <a:graphicData uri="http://schemas.openxmlformats.org/drawingml/2006/table">
            <a:tbl>
              <a:tblPr firstRow="1" bandRow="1">
                <a:tableStyleId>{5C22544A-7EE6-4342-B048-85BDC9FD1C3A}</a:tableStyleId>
              </a:tblPr>
              <a:tblGrid>
                <a:gridCol w="3318716">
                  <a:extLst>
                    <a:ext uri="{9D8B030D-6E8A-4147-A177-3AD203B41FA5}">
                      <a16:colId xmlns:a16="http://schemas.microsoft.com/office/drawing/2014/main" val="346595287"/>
                    </a:ext>
                  </a:extLst>
                </a:gridCol>
                <a:gridCol w="1673157">
                  <a:extLst>
                    <a:ext uri="{9D8B030D-6E8A-4147-A177-3AD203B41FA5}">
                      <a16:colId xmlns:a16="http://schemas.microsoft.com/office/drawing/2014/main" val="3508375732"/>
                    </a:ext>
                  </a:extLst>
                </a:gridCol>
                <a:gridCol w="1673157">
                  <a:extLst>
                    <a:ext uri="{9D8B030D-6E8A-4147-A177-3AD203B41FA5}">
                      <a16:colId xmlns:a16="http://schemas.microsoft.com/office/drawing/2014/main" val="1161903855"/>
                    </a:ext>
                  </a:extLst>
                </a:gridCol>
                <a:gridCol w="1673157">
                  <a:extLst>
                    <a:ext uri="{9D8B030D-6E8A-4147-A177-3AD203B41FA5}">
                      <a16:colId xmlns:a16="http://schemas.microsoft.com/office/drawing/2014/main" val="4279031278"/>
                    </a:ext>
                  </a:extLst>
                </a:gridCol>
              </a:tblGrid>
              <a:tr h="370840">
                <a:tc>
                  <a:txBody>
                    <a:bodyPr/>
                    <a:lstStyle/>
                    <a:p>
                      <a:pPr algn="l" fontAlgn="b"/>
                      <a:r>
                        <a:rPr lang="en-US" sz="2200" b="0" i="0" u="none" strike="noStrike" dirty="0">
                          <a:solidFill>
                            <a:srgbClr val="000000"/>
                          </a:solidFill>
                          <a:effectLst/>
                          <a:latin typeface="Calibri" panose="020F0502020204030204" pitchFamily="34" charset="0"/>
                        </a:rPr>
                        <a:t>Tables of GSTR 9 &amp; 9C</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Books approach</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GSTR 3B approach</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Mixed approach</a:t>
                      </a:r>
                    </a:p>
                  </a:txBody>
                  <a:tcPr marL="9525" marR="9525" marT="9525" marB="0" anchor="b"/>
                </a:tc>
                <a:extLst>
                  <a:ext uri="{0D108BD9-81ED-4DB2-BD59-A6C34878D82A}">
                    <a16:rowId xmlns:a16="http://schemas.microsoft.com/office/drawing/2014/main" val="852302894"/>
                  </a:ext>
                </a:extLst>
              </a:tr>
              <a:tr h="370840">
                <a:tc>
                  <a:txBody>
                    <a:bodyPr/>
                    <a:lstStyle/>
                    <a:p>
                      <a:pPr algn="l" fontAlgn="b"/>
                      <a:r>
                        <a:rPr lang="en-IN" sz="2200" b="0" i="0" u="none" strike="noStrike">
                          <a:solidFill>
                            <a:srgbClr val="000000"/>
                          </a:solidFill>
                          <a:effectLst/>
                          <a:latin typeface="Calibri" panose="020F0502020204030204" pitchFamily="34" charset="0"/>
                        </a:rPr>
                        <a:t>6A</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extLst>
                  <a:ext uri="{0D108BD9-81ED-4DB2-BD59-A6C34878D82A}">
                    <a16:rowId xmlns:a16="http://schemas.microsoft.com/office/drawing/2014/main" val="1116971914"/>
                  </a:ext>
                </a:extLst>
              </a:tr>
              <a:tr h="370840">
                <a:tc>
                  <a:txBody>
                    <a:bodyPr/>
                    <a:lstStyle/>
                    <a:p>
                      <a:pPr algn="l" fontAlgn="b"/>
                      <a:r>
                        <a:rPr lang="en-IN" sz="2200" b="0" i="0" u="none" strike="noStrike" dirty="0">
                          <a:solidFill>
                            <a:srgbClr val="000000"/>
                          </a:solidFill>
                          <a:effectLst/>
                          <a:latin typeface="Calibri" panose="020F0502020204030204" pitchFamily="34" charset="0"/>
                        </a:rPr>
                        <a:t>6B to 6H</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100000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88000</a:t>
                      </a:r>
                    </a:p>
                  </a:txBody>
                  <a:tcPr marL="9525" marR="9525" marT="9525" marB="0" anchor="b"/>
                </a:tc>
                <a:extLst>
                  <a:ext uri="{0D108BD9-81ED-4DB2-BD59-A6C34878D82A}">
                    <a16:rowId xmlns:a16="http://schemas.microsoft.com/office/drawing/2014/main" val="1036891825"/>
                  </a:ext>
                </a:extLst>
              </a:tr>
              <a:tr h="370840">
                <a:tc>
                  <a:txBody>
                    <a:bodyPr/>
                    <a:lstStyle/>
                    <a:p>
                      <a:pPr algn="l" fontAlgn="b"/>
                      <a:r>
                        <a:rPr lang="en-IN" sz="2200" b="0" i="0" u="none" strike="noStrike">
                          <a:solidFill>
                            <a:srgbClr val="000000"/>
                          </a:solidFill>
                          <a:effectLst/>
                          <a:latin typeface="Calibri" panose="020F0502020204030204" pitchFamily="34" charset="0"/>
                        </a:rPr>
                        <a:t>Difference at 6J</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-5000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7000</a:t>
                      </a:r>
                    </a:p>
                  </a:txBody>
                  <a:tcPr marL="9525" marR="9525" marT="9525" marB="0" anchor="b"/>
                </a:tc>
                <a:extLst>
                  <a:ext uri="{0D108BD9-81ED-4DB2-BD59-A6C34878D82A}">
                    <a16:rowId xmlns:a16="http://schemas.microsoft.com/office/drawing/2014/main" val="1484020908"/>
                  </a:ext>
                </a:extLst>
              </a:tr>
              <a:tr h="192990">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2737273"/>
                  </a:ext>
                </a:extLst>
              </a:tr>
              <a:tr h="370840">
                <a:tc>
                  <a:txBody>
                    <a:bodyPr/>
                    <a:lstStyle/>
                    <a:p>
                      <a:pPr algn="l" fontAlgn="b"/>
                      <a:r>
                        <a:rPr lang="en-IN" sz="2200" b="0" i="0" u="none" strike="noStrike" dirty="0">
                          <a:solidFill>
                            <a:srgbClr val="000000"/>
                          </a:solidFill>
                          <a:effectLst/>
                          <a:latin typeface="Calibri" panose="020F0502020204030204" pitchFamily="34" charset="0"/>
                        </a:rPr>
                        <a:t>8A</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99000</a:t>
                      </a:r>
                    </a:p>
                  </a:txBody>
                  <a:tcPr marL="9525" marR="9525" marT="9525" marB="0" anchor="b"/>
                </a:tc>
                <a:tc>
                  <a:txBody>
                    <a:bodyPr/>
                    <a:lstStyle/>
                    <a:p>
                      <a:pPr algn="r" fontAlgn="b"/>
                      <a:r>
                        <a:rPr kumimoji="0" lang="en-IN" sz="2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99000</a:t>
                      </a:r>
                      <a:endParaRPr lang="en-IN"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kumimoji="0" lang="en-I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99000</a:t>
                      </a:r>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2804881"/>
                  </a:ext>
                </a:extLst>
              </a:tr>
              <a:tr h="370840">
                <a:tc>
                  <a:txBody>
                    <a:bodyPr/>
                    <a:lstStyle/>
                    <a:p>
                      <a:pPr algn="l" fontAlgn="b"/>
                      <a:r>
                        <a:rPr lang="en-IN" sz="2200" b="0" i="0" u="none" strike="noStrike">
                          <a:solidFill>
                            <a:srgbClr val="000000"/>
                          </a:solidFill>
                          <a:effectLst/>
                          <a:latin typeface="Calibri" panose="020F0502020204030204" pitchFamily="34" charset="0"/>
                        </a:rPr>
                        <a:t>8B</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100000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88000</a:t>
                      </a:r>
                    </a:p>
                  </a:txBody>
                  <a:tcPr marL="9525" marR="9525" marT="9525" marB="0" anchor="b"/>
                </a:tc>
                <a:extLst>
                  <a:ext uri="{0D108BD9-81ED-4DB2-BD59-A6C34878D82A}">
                    <a16:rowId xmlns:a16="http://schemas.microsoft.com/office/drawing/2014/main" val="1320460963"/>
                  </a:ext>
                </a:extLst>
              </a:tr>
              <a:tr h="370840">
                <a:tc>
                  <a:txBody>
                    <a:bodyPr/>
                    <a:lstStyle/>
                    <a:p>
                      <a:pPr algn="l" fontAlgn="b"/>
                      <a:r>
                        <a:rPr lang="en-IN" sz="2200" b="0" i="0" u="none" strike="noStrike" dirty="0">
                          <a:solidFill>
                            <a:srgbClr val="000000"/>
                          </a:solidFill>
                          <a:effectLst/>
                          <a:latin typeface="Calibri" panose="020F0502020204030204" pitchFamily="34" charset="0"/>
                        </a:rPr>
                        <a:t>8C</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12000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12000</a:t>
                      </a:r>
                    </a:p>
                  </a:txBody>
                  <a:tcPr marL="9525" marR="9525" marT="9525" marB="0" anchor="b"/>
                </a:tc>
                <a:extLst>
                  <a:ext uri="{0D108BD9-81ED-4DB2-BD59-A6C34878D82A}">
                    <a16:rowId xmlns:a16="http://schemas.microsoft.com/office/drawing/2014/main" val="1568897690"/>
                  </a:ext>
                </a:extLst>
              </a:tr>
              <a:tr h="370840">
                <a:tc>
                  <a:txBody>
                    <a:bodyPr/>
                    <a:lstStyle/>
                    <a:p>
                      <a:pPr algn="l" fontAlgn="b"/>
                      <a:r>
                        <a:rPr lang="en-IN" sz="2200" b="1" i="0" u="none" strike="noStrike">
                          <a:solidFill>
                            <a:srgbClr val="000000"/>
                          </a:solidFill>
                          <a:effectLst/>
                          <a:latin typeface="Calibri" panose="020F0502020204030204" pitchFamily="34" charset="0"/>
                        </a:rPr>
                        <a:t>8D - Difference</a:t>
                      </a:r>
                    </a:p>
                  </a:txBody>
                  <a:tcPr marL="9525" marR="9525" marT="9525" marB="0" anchor="b"/>
                </a:tc>
                <a:tc>
                  <a:txBody>
                    <a:bodyPr/>
                    <a:lstStyle/>
                    <a:p>
                      <a:pPr algn="r" fontAlgn="b"/>
                      <a:r>
                        <a:rPr lang="en-US" sz="2200" b="1" i="0" u="none" strike="noStrike" dirty="0">
                          <a:solidFill>
                            <a:srgbClr val="000000"/>
                          </a:solidFill>
                          <a:effectLst/>
                          <a:latin typeface="Calibri" panose="020F0502020204030204" pitchFamily="34" charset="0"/>
                        </a:rPr>
                        <a:t>-</a:t>
                      </a:r>
                      <a:r>
                        <a:rPr lang="en-IN" sz="2200" b="1" i="0" u="none" strike="noStrike" dirty="0">
                          <a:solidFill>
                            <a:srgbClr val="000000"/>
                          </a:solidFill>
                          <a:effectLst/>
                          <a:latin typeface="Calibri" panose="020F0502020204030204" pitchFamily="34" charset="0"/>
                        </a:rPr>
                        <a:t>1000</a:t>
                      </a:r>
                    </a:p>
                  </a:txBody>
                  <a:tcPr marL="9525" marR="9525" marT="9525" marB="0" anchor="b"/>
                </a:tc>
                <a:tc>
                  <a:txBody>
                    <a:bodyPr/>
                    <a:lstStyle/>
                    <a:p>
                      <a:pPr algn="r" fontAlgn="b"/>
                      <a:r>
                        <a:rPr lang="en-IN" sz="2200" b="1" i="0" u="none" strike="noStrike" dirty="0">
                          <a:solidFill>
                            <a:srgbClr val="000000"/>
                          </a:solidFill>
                          <a:effectLst/>
                          <a:latin typeface="Calibri" panose="020F0502020204030204" pitchFamily="34" charset="0"/>
                        </a:rPr>
                        <a:t>-8000</a:t>
                      </a:r>
                    </a:p>
                  </a:txBody>
                  <a:tcPr marL="9525" marR="9525" marT="9525" marB="0" anchor="b"/>
                </a:tc>
                <a:tc>
                  <a:txBody>
                    <a:bodyPr/>
                    <a:lstStyle/>
                    <a:p>
                      <a:pPr algn="r" fontAlgn="b"/>
                      <a:r>
                        <a:rPr lang="en-US" sz="2200" b="1" i="0" u="none" strike="noStrike" dirty="0">
                          <a:solidFill>
                            <a:srgbClr val="000000"/>
                          </a:solidFill>
                          <a:effectLst/>
                          <a:latin typeface="Calibri" panose="020F0502020204030204" pitchFamily="34" charset="0"/>
                        </a:rPr>
                        <a:t>-1000</a:t>
                      </a:r>
                      <a:endParaRPr lang="en-IN" sz="2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242455"/>
                  </a:ext>
                </a:extLst>
              </a:tr>
            </a:tbl>
          </a:graphicData>
        </a:graphic>
      </p:graphicFrame>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Illustration</a:t>
            </a:r>
          </a:p>
        </p:txBody>
      </p:sp>
    </p:spTree>
    <p:extLst>
      <p:ext uri="{BB962C8B-B14F-4D97-AF65-F5344CB8AC3E}">
        <p14:creationId xmlns:p14="http://schemas.microsoft.com/office/powerpoint/2010/main" val="288141572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2FE85B-5578-4C5D-A8F2-7809E994D3D7}"/>
              </a:ext>
            </a:extLst>
          </p:cNvPr>
          <p:cNvGraphicFramePr>
            <a:graphicFrameLocks noGrp="1"/>
          </p:cNvGraphicFramePr>
          <p:nvPr>
            <p:ph idx="1"/>
            <p:extLst>
              <p:ext uri="{D42A27DB-BD31-4B8C-83A1-F6EECF244321}">
                <p14:modId xmlns:p14="http://schemas.microsoft.com/office/powerpoint/2010/main" val="1291293257"/>
              </p:ext>
            </p:extLst>
          </p:nvPr>
        </p:nvGraphicFramePr>
        <p:xfrm>
          <a:off x="1023938" y="1196975"/>
          <a:ext cx="8338187" cy="3646805"/>
        </p:xfrm>
        <a:graphic>
          <a:graphicData uri="http://schemas.openxmlformats.org/drawingml/2006/table">
            <a:tbl>
              <a:tblPr firstRow="1" bandRow="1">
                <a:tableStyleId>{5C22544A-7EE6-4342-B048-85BDC9FD1C3A}</a:tableStyleId>
              </a:tblPr>
              <a:tblGrid>
                <a:gridCol w="3318716">
                  <a:extLst>
                    <a:ext uri="{9D8B030D-6E8A-4147-A177-3AD203B41FA5}">
                      <a16:colId xmlns:a16="http://schemas.microsoft.com/office/drawing/2014/main" val="346595287"/>
                    </a:ext>
                  </a:extLst>
                </a:gridCol>
                <a:gridCol w="1673157">
                  <a:extLst>
                    <a:ext uri="{9D8B030D-6E8A-4147-A177-3AD203B41FA5}">
                      <a16:colId xmlns:a16="http://schemas.microsoft.com/office/drawing/2014/main" val="3508375732"/>
                    </a:ext>
                  </a:extLst>
                </a:gridCol>
                <a:gridCol w="1673157">
                  <a:extLst>
                    <a:ext uri="{9D8B030D-6E8A-4147-A177-3AD203B41FA5}">
                      <a16:colId xmlns:a16="http://schemas.microsoft.com/office/drawing/2014/main" val="1161903855"/>
                    </a:ext>
                  </a:extLst>
                </a:gridCol>
                <a:gridCol w="1673157">
                  <a:extLst>
                    <a:ext uri="{9D8B030D-6E8A-4147-A177-3AD203B41FA5}">
                      <a16:colId xmlns:a16="http://schemas.microsoft.com/office/drawing/2014/main" val="4279031278"/>
                    </a:ext>
                  </a:extLst>
                </a:gridCol>
              </a:tblGrid>
              <a:tr h="370840">
                <a:tc>
                  <a:txBody>
                    <a:bodyPr/>
                    <a:lstStyle/>
                    <a:p>
                      <a:pPr algn="l" fontAlgn="b"/>
                      <a:r>
                        <a:rPr lang="en-US" sz="2200" b="0" i="0" u="none" strike="noStrike" dirty="0">
                          <a:solidFill>
                            <a:srgbClr val="000000"/>
                          </a:solidFill>
                          <a:effectLst/>
                          <a:latin typeface="Calibri" panose="020F0502020204030204" pitchFamily="34" charset="0"/>
                        </a:rPr>
                        <a:t>Tables of GSTR 9 &amp; 9C</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Books approach</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GSTR 3B approach</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Mixed approach</a:t>
                      </a:r>
                    </a:p>
                  </a:txBody>
                  <a:tcPr marL="9525" marR="9525" marT="9525" marB="0" anchor="b"/>
                </a:tc>
                <a:extLst>
                  <a:ext uri="{0D108BD9-81ED-4DB2-BD59-A6C34878D82A}">
                    <a16:rowId xmlns:a16="http://schemas.microsoft.com/office/drawing/2014/main" val="852302894"/>
                  </a:ext>
                </a:extLst>
              </a:tr>
              <a:tr h="370840">
                <a:tc>
                  <a:txBody>
                    <a:bodyPr/>
                    <a:lstStyle/>
                    <a:p>
                      <a:pPr algn="l" fontAlgn="b"/>
                      <a:r>
                        <a:rPr lang="en-IN" sz="22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116971914"/>
                  </a:ext>
                </a:extLst>
              </a:tr>
              <a:tr h="370840">
                <a:tc>
                  <a:txBody>
                    <a:bodyPr/>
                    <a:lstStyle/>
                    <a:p>
                      <a:pPr algn="l" fontAlgn="b"/>
                      <a:r>
                        <a:rPr lang="en-IN" sz="22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12000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12000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12000</a:t>
                      </a:r>
                    </a:p>
                  </a:txBody>
                  <a:tcPr marL="9525" marR="9525" marT="9525" marB="0" anchor="b"/>
                </a:tc>
                <a:extLst>
                  <a:ext uri="{0D108BD9-81ED-4DB2-BD59-A6C34878D82A}">
                    <a16:rowId xmlns:a16="http://schemas.microsoft.com/office/drawing/2014/main" val="1036891825"/>
                  </a:ext>
                </a:extLst>
              </a:tr>
              <a:tr h="370840">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4020908"/>
                  </a:ext>
                </a:extLst>
              </a:tr>
              <a:tr h="370840">
                <a:tc>
                  <a:txBody>
                    <a:bodyPr/>
                    <a:lstStyle/>
                    <a:p>
                      <a:pPr algn="l" fontAlgn="b"/>
                      <a:r>
                        <a:rPr lang="en-IN" sz="2200" b="0" i="0" u="none" strike="noStrike">
                          <a:solidFill>
                            <a:srgbClr val="000000"/>
                          </a:solidFill>
                          <a:effectLst/>
                          <a:latin typeface="Calibri" panose="020F0502020204030204" pitchFamily="34" charset="0"/>
                        </a:rPr>
                        <a:t>GSTR 9C</a:t>
                      </a: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2737273"/>
                  </a:ext>
                </a:extLst>
              </a:tr>
              <a:tr h="370840">
                <a:tc>
                  <a:txBody>
                    <a:bodyPr/>
                    <a:lstStyle/>
                    <a:p>
                      <a:pPr algn="l" fontAlgn="b"/>
                      <a:r>
                        <a:rPr lang="en-IN" sz="2200" b="0" i="0" u="none" strike="noStrike">
                          <a:solidFill>
                            <a:srgbClr val="000000"/>
                          </a:solidFill>
                          <a:effectLst/>
                          <a:latin typeface="Calibri" panose="020F0502020204030204" pitchFamily="34" charset="0"/>
                        </a:rPr>
                        <a:t>Table 12A</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100000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100000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100000</a:t>
                      </a:r>
                    </a:p>
                  </a:txBody>
                  <a:tcPr marL="9525" marR="9525" marT="9525" marB="0" anchor="b"/>
                </a:tc>
                <a:extLst>
                  <a:ext uri="{0D108BD9-81ED-4DB2-BD59-A6C34878D82A}">
                    <a16:rowId xmlns:a16="http://schemas.microsoft.com/office/drawing/2014/main" val="3262804881"/>
                  </a:ext>
                </a:extLst>
              </a:tr>
              <a:tr h="370840">
                <a:tc>
                  <a:txBody>
                    <a:bodyPr/>
                    <a:lstStyle/>
                    <a:p>
                      <a:pPr algn="l" fontAlgn="b"/>
                      <a:r>
                        <a:rPr lang="en-IN" sz="2200" b="0" i="0" u="none" strike="noStrike">
                          <a:solidFill>
                            <a:srgbClr val="000000"/>
                          </a:solidFill>
                          <a:effectLst/>
                          <a:latin typeface="Calibri" panose="020F0502020204030204" pitchFamily="34" charset="0"/>
                        </a:rPr>
                        <a:t>12B</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7000</a:t>
                      </a:r>
                    </a:p>
                  </a:txBody>
                  <a:tcPr marL="9525" marR="9525" marT="9525" marB="0" anchor="b"/>
                </a:tc>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0460963"/>
                  </a:ext>
                </a:extLst>
              </a:tr>
              <a:tr h="370840">
                <a:tc>
                  <a:txBody>
                    <a:bodyPr/>
                    <a:lstStyle/>
                    <a:p>
                      <a:pPr algn="l" fontAlgn="b"/>
                      <a:r>
                        <a:rPr lang="en-IN" sz="2200" b="0" i="0" u="none" strike="noStrike">
                          <a:solidFill>
                            <a:srgbClr val="000000"/>
                          </a:solidFill>
                          <a:effectLst/>
                          <a:latin typeface="Calibri" panose="020F0502020204030204" pitchFamily="34" charset="0"/>
                        </a:rPr>
                        <a:t>12C</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12000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12000</a:t>
                      </a:r>
                    </a:p>
                  </a:txBody>
                  <a:tcPr marL="9525" marR="9525" marT="9525" marB="0" anchor="b"/>
                </a:tc>
                <a:extLst>
                  <a:ext uri="{0D108BD9-81ED-4DB2-BD59-A6C34878D82A}">
                    <a16:rowId xmlns:a16="http://schemas.microsoft.com/office/drawing/2014/main" val="1568897690"/>
                  </a:ext>
                </a:extLst>
              </a:tr>
              <a:tr h="370840">
                <a:tc>
                  <a:txBody>
                    <a:bodyPr/>
                    <a:lstStyle/>
                    <a:p>
                      <a:pPr algn="l" fontAlgn="b"/>
                      <a:r>
                        <a:rPr lang="en-IN" sz="2200" b="1" i="0" u="none" strike="noStrike">
                          <a:solidFill>
                            <a:srgbClr val="000000"/>
                          </a:solidFill>
                          <a:effectLst/>
                          <a:latin typeface="Calibri" panose="020F0502020204030204" pitchFamily="34" charset="0"/>
                        </a:rPr>
                        <a:t>12E [=7J]</a:t>
                      </a:r>
                    </a:p>
                  </a:txBody>
                  <a:tcPr marL="9525" marR="9525" marT="9525" marB="0" anchor="b"/>
                </a:tc>
                <a:tc>
                  <a:txBody>
                    <a:bodyPr/>
                    <a:lstStyle/>
                    <a:p>
                      <a:pPr algn="r" fontAlgn="b"/>
                      <a:r>
                        <a:rPr lang="en-IN" sz="2200" b="1" i="0" u="none" strike="noStrike">
                          <a:solidFill>
                            <a:srgbClr val="000000"/>
                          </a:solidFill>
                          <a:effectLst/>
                          <a:latin typeface="Calibri" panose="020F0502020204030204" pitchFamily="34" charset="0"/>
                        </a:rPr>
                        <a:t>100000</a:t>
                      </a:r>
                    </a:p>
                  </a:txBody>
                  <a:tcPr marL="9525" marR="9525" marT="9525" marB="0" anchor="b"/>
                </a:tc>
                <a:tc>
                  <a:txBody>
                    <a:bodyPr/>
                    <a:lstStyle/>
                    <a:p>
                      <a:pPr algn="r" fontAlgn="b"/>
                      <a:r>
                        <a:rPr lang="en-IN" sz="2200" b="1"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1" i="0" u="none" strike="noStrike" dirty="0">
                          <a:solidFill>
                            <a:srgbClr val="000000"/>
                          </a:solidFill>
                          <a:effectLst/>
                          <a:latin typeface="Calibri" panose="020F0502020204030204" pitchFamily="34" charset="0"/>
                        </a:rPr>
                        <a:t>88000</a:t>
                      </a:r>
                    </a:p>
                  </a:txBody>
                  <a:tcPr marL="9525" marR="9525" marT="9525" marB="0" anchor="b"/>
                </a:tc>
                <a:extLst>
                  <a:ext uri="{0D108BD9-81ED-4DB2-BD59-A6C34878D82A}">
                    <a16:rowId xmlns:a16="http://schemas.microsoft.com/office/drawing/2014/main" val="354242455"/>
                  </a:ext>
                </a:extLst>
              </a:tr>
            </a:tbl>
          </a:graphicData>
        </a:graphic>
      </p:graphicFrame>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Illustration</a:t>
            </a:r>
          </a:p>
        </p:txBody>
      </p:sp>
    </p:spTree>
    <p:extLst>
      <p:ext uri="{BB962C8B-B14F-4D97-AF65-F5344CB8AC3E}">
        <p14:creationId xmlns:p14="http://schemas.microsoft.com/office/powerpoint/2010/main" val="121842078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F7F14-399F-F147-6E17-B3E751CBFBA5}"/>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0E4418C-E823-0A00-F243-1A1C276F31E8}"/>
              </a:ext>
            </a:extLst>
          </p:cNvPr>
          <p:cNvGraphicFramePr>
            <a:graphicFrameLocks noGrp="1"/>
          </p:cNvGraphicFramePr>
          <p:nvPr>
            <p:ph idx="1"/>
          </p:nvPr>
        </p:nvGraphicFramePr>
        <p:xfrm>
          <a:off x="1023938" y="1196975"/>
          <a:ext cx="8338185" cy="3085595"/>
        </p:xfrm>
        <a:graphic>
          <a:graphicData uri="http://schemas.openxmlformats.org/drawingml/2006/table">
            <a:tbl>
              <a:tblPr firstRow="1" bandRow="1">
                <a:tableStyleId>{5C22544A-7EE6-4342-B048-85BDC9FD1C3A}</a:tableStyleId>
              </a:tblPr>
              <a:tblGrid>
                <a:gridCol w="6612359">
                  <a:extLst>
                    <a:ext uri="{9D8B030D-6E8A-4147-A177-3AD203B41FA5}">
                      <a16:colId xmlns:a16="http://schemas.microsoft.com/office/drawing/2014/main" val="346595287"/>
                    </a:ext>
                  </a:extLst>
                </a:gridCol>
                <a:gridCol w="1725826">
                  <a:extLst>
                    <a:ext uri="{9D8B030D-6E8A-4147-A177-3AD203B41FA5}">
                      <a16:colId xmlns:a16="http://schemas.microsoft.com/office/drawing/2014/main" val="3508375732"/>
                    </a:ext>
                  </a:extLst>
                </a:gridCol>
              </a:tblGrid>
              <a:tr h="370840">
                <a:tc>
                  <a:txBody>
                    <a:bodyPr/>
                    <a:lstStyle/>
                    <a:p>
                      <a:pPr algn="ctr">
                        <a:lnSpc>
                          <a:spcPct val="150000"/>
                        </a:lnSpc>
                      </a:pPr>
                      <a:r>
                        <a:rPr lang="en-IN" sz="2200" dirty="0">
                          <a:latin typeface="+mn-lt"/>
                        </a:rPr>
                        <a:t>Particulars</a:t>
                      </a:r>
                    </a:p>
                  </a:txBody>
                  <a:tcPr/>
                </a:tc>
                <a:tc>
                  <a:txBody>
                    <a:bodyPr/>
                    <a:lstStyle/>
                    <a:p>
                      <a:pPr algn="ctr">
                        <a:lnSpc>
                          <a:spcPct val="150000"/>
                        </a:lnSpc>
                      </a:pPr>
                      <a:r>
                        <a:rPr lang="en-IN" sz="2200" dirty="0">
                          <a:latin typeface="+mn-lt"/>
                        </a:rPr>
                        <a:t>Amount</a:t>
                      </a:r>
                    </a:p>
                  </a:txBody>
                  <a:tcPr/>
                </a:tc>
                <a:extLst>
                  <a:ext uri="{0D108BD9-81ED-4DB2-BD59-A6C34878D82A}">
                    <a16:rowId xmlns:a16="http://schemas.microsoft.com/office/drawing/2014/main" val="2718368340"/>
                  </a:ext>
                </a:extLst>
              </a:tr>
              <a:tr h="370840">
                <a:tc>
                  <a:txBody>
                    <a:bodyPr/>
                    <a:lstStyle/>
                    <a:p>
                      <a:pPr algn="l" fontAlgn="b">
                        <a:lnSpc>
                          <a:spcPct val="150000"/>
                        </a:lnSpc>
                      </a:pPr>
                      <a:r>
                        <a:rPr lang="en-IN" sz="2200" b="0" i="0" u="none" strike="noStrike" dirty="0">
                          <a:solidFill>
                            <a:srgbClr val="000000"/>
                          </a:solidFill>
                          <a:effectLst/>
                          <a:latin typeface="+mn-lt"/>
                        </a:rPr>
                        <a:t>ITC as per books</a:t>
                      </a:r>
                    </a:p>
                  </a:txBody>
                  <a:tcPr marL="9525" marR="9525" marT="9525" marB="0" anchor="b"/>
                </a:tc>
                <a:tc>
                  <a:txBody>
                    <a:bodyPr/>
                    <a:lstStyle/>
                    <a:p>
                      <a:pPr algn="r" fontAlgn="b">
                        <a:lnSpc>
                          <a:spcPct val="150000"/>
                        </a:lnSpc>
                      </a:pPr>
                      <a:r>
                        <a:rPr lang="en-IN" sz="2200" b="0" i="0" u="none" strike="noStrike" dirty="0">
                          <a:solidFill>
                            <a:srgbClr val="000000"/>
                          </a:solidFill>
                          <a:effectLst/>
                          <a:latin typeface="+mn-lt"/>
                        </a:rPr>
                        <a:t>100,000</a:t>
                      </a:r>
                    </a:p>
                  </a:txBody>
                  <a:tcPr marL="9525" marR="9525" marT="9525" marB="0" anchor="b"/>
                </a:tc>
                <a:extLst>
                  <a:ext uri="{0D108BD9-81ED-4DB2-BD59-A6C34878D82A}">
                    <a16:rowId xmlns:a16="http://schemas.microsoft.com/office/drawing/2014/main" val="852302894"/>
                  </a:ext>
                </a:extLst>
              </a:tr>
              <a:tr h="370840">
                <a:tc>
                  <a:txBody>
                    <a:bodyPr/>
                    <a:lstStyle/>
                    <a:p>
                      <a:pPr algn="l" fontAlgn="b">
                        <a:lnSpc>
                          <a:spcPct val="150000"/>
                        </a:lnSpc>
                      </a:pPr>
                      <a:r>
                        <a:rPr lang="en-US" sz="2200" b="0" i="0" u="none" strike="noStrike" dirty="0">
                          <a:solidFill>
                            <a:srgbClr val="000000"/>
                          </a:solidFill>
                          <a:effectLst/>
                          <a:latin typeface="+mn-lt"/>
                        </a:rPr>
                        <a:t>ITC as per 3B of FY 23-24</a:t>
                      </a:r>
                    </a:p>
                  </a:txBody>
                  <a:tcPr marL="9525" marR="9525" marT="9525" marB="0" anchor="b"/>
                </a:tc>
                <a:tc>
                  <a:txBody>
                    <a:bodyPr/>
                    <a:lstStyle/>
                    <a:p>
                      <a:pPr algn="r" fontAlgn="b">
                        <a:lnSpc>
                          <a:spcPct val="150000"/>
                        </a:lnSpc>
                      </a:pPr>
                      <a:r>
                        <a:rPr lang="en-IN" sz="2200" b="0" i="0" u="none" strike="noStrike" dirty="0">
                          <a:solidFill>
                            <a:srgbClr val="000000"/>
                          </a:solidFill>
                          <a:effectLst/>
                          <a:latin typeface="+mn-lt"/>
                        </a:rPr>
                        <a:t>95,000</a:t>
                      </a:r>
                    </a:p>
                  </a:txBody>
                  <a:tcPr marL="9525" marR="9525" marT="9525" marB="0" anchor="b"/>
                </a:tc>
                <a:extLst>
                  <a:ext uri="{0D108BD9-81ED-4DB2-BD59-A6C34878D82A}">
                    <a16:rowId xmlns:a16="http://schemas.microsoft.com/office/drawing/2014/main" val="1127722236"/>
                  </a:ext>
                </a:extLst>
              </a:tr>
              <a:tr h="370840">
                <a:tc>
                  <a:txBody>
                    <a:bodyPr/>
                    <a:lstStyle/>
                    <a:p>
                      <a:pPr algn="l" fontAlgn="b">
                        <a:lnSpc>
                          <a:spcPct val="150000"/>
                        </a:lnSpc>
                      </a:pPr>
                      <a:r>
                        <a:rPr lang="en-US" sz="2200" b="0" i="0" u="none" strike="noStrike" dirty="0">
                          <a:solidFill>
                            <a:srgbClr val="000000"/>
                          </a:solidFill>
                          <a:effectLst/>
                          <a:latin typeface="+mn-lt"/>
                        </a:rPr>
                        <a:t>ITC of FY 22-23 claimed in FY 23-24</a:t>
                      </a:r>
                    </a:p>
                  </a:txBody>
                  <a:tcPr marL="9525" marR="9525" marT="9525" marB="0" anchor="b"/>
                </a:tc>
                <a:tc>
                  <a:txBody>
                    <a:bodyPr/>
                    <a:lstStyle/>
                    <a:p>
                      <a:pPr algn="r" fontAlgn="b">
                        <a:lnSpc>
                          <a:spcPct val="150000"/>
                        </a:lnSpc>
                      </a:pPr>
                      <a:r>
                        <a:rPr lang="en-IN" sz="2200" b="0" i="0" u="none" strike="noStrike" dirty="0">
                          <a:solidFill>
                            <a:srgbClr val="000000"/>
                          </a:solidFill>
                          <a:effectLst/>
                          <a:latin typeface="+mn-lt"/>
                        </a:rPr>
                        <a:t>7,000</a:t>
                      </a:r>
                    </a:p>
                  </a:txBody>
                  <a:tcPr marL="9525" marR="9525" marT="9525" marB="0" anchor="b"/>
                </a:tc>
                <a:extLst>
                  <a:ext uri="{0D108BD9-81ED-4DB2-BD59-A6C34878D82A}">
                    <a16:rowId xmlns:a16="http://schemas.microsoft.com/office/drawing/2014/main" val="1234305460"/>
                  </a:ext>
                </a:extLst>
              </a:tr>
              <a:tr h="370840">
                <a:tc>
                  <a:txBody>
                    <a:bodyPr/>
                    <a:lstStyle/>
                    <a:p>
                      <a:pPr algn="l" fontAlgn="b">
                        <a:lnSpc>
                          <a:spcPct val="150000"/>
                        </a:lnSpc>
                      </a:pPr>
                      <a:r>
                        <a:rPr lang="en-US" sz="2200" b="0" i="0" u="none" strike="noStrike" dirty="0">
                          <a:solidFill>
                            <a:srgbClr val="000000"/>
                          </a:solidFill>
                          <a:effectLst/>
                          <a:latin typeface="+mn-lt"/>
                        </a:rPr>
                        <a:t>ITC of FY 23-24 claimed in FY 24-25</a:t>
                      </a:r>
                    </a:p>
                  </a:txBody>
                  <a:tcPr marL="9525" marR="9525" marT="9525" marB="0" anchor="b"/>
                </a:tc>
                <a:tc>
                  <a:txBody>
                    <a:bodyPr/>
                    <a:lstStyle/>
                    <a:p>
                      <a:pPr algn="r" fontAlgn="b">
                        <a:lnSpc>
                          <a:spcPct val="150000"/>
                        </a:lnSpc>
                      </a:pPr>
                      <a:r>
                        <a:rPr lang="en-IN" sz="2200" b="0" i="0" u="none" strike="noStrike" dirty="0">
                          <a:solidFill>
                            <a:srgbClr val="000000"/>
                          </a:solidFill>
                          <a:effectLst/>
                          <a:latin typeface="+mn-lt"/>
                        </a:rPr>
                        <a:t>12,000</a:t>
                      </a:r>
                    </a:p>
                  </a:txBody>
                  <a:tcPr marL="9525" marR="9525" marT="9525" marB="0" anchor="b"/>
                </a:tc>
                <a:extLst>
                  <a:ext uri="{0D108BD9-81ED-4DB2-BD59-A6C34878D82A}">
                    <a16:rowId xmlns:a16="http://schemas.microsoft.com/office/drawing/2014/main" val="1257770202"/>
                  </a:ext>
                </a:extLst>
              </a:tr>
              <a:tr h="370840">
                <a:tc>
                  <a:txBody>
                    <a:bodyPr/>
                    <a:lstStyle/>
                    <a:p>
                      <a:pPr algn="l" fontAlgn="b">
                        <a:lnSpc>
                          <a:spcPct val="150000"/>
                        </a:lnSpc>
                      </a:pPr>
                      <a:r>
                        <a:rPr lang="en-US" sz="2200" b="0" i="0" u="none" strike="noStrike" dirty="0">
                          <a:solidFill>
                            <a:srgbClr val="000000"/>
                          </a:solidFill>
                          <a:effectLst/>
                          <a:latin typeface="+mn-lt"/>
                        </a:rPr>
                        <a:t>ITC as per GSTR 2B [i.e. Table 8A]</a:t>
                      </a:r>
                    </a:p>
                  </a:txBody>
                  <a:tcPr marL="9525" marR="9525" marT="9525" marB="0" anchor="b"/>
                </a:tc>
                <a:tc>
                  <a:txBody>
                    <a:bodyPr/>
                    <a:lstStyle/>
                    <a:p>
                      <a:pPr algn="r" fontAlgn="b">
                        <a:lnSpc>
                          <a:spcPct val="150000"/>
                        </a:lnSpc>
                      </a:pPr>
                      <a:r>
                        <a:rPr lang="en-US" sz="2200" b="0" i="0" u="none" strike="noStrike" dirty="0">
                          <a:solidFill>
                            <a:srgbClr val="000000"/>
                          </a:solidFill>
                          <a:effectLst/>
                          <a:latin typeface="+mn-lt"/>
                        </a:rPr>
                        <a:t>99,000</a:t>
                      </a:r>
                      <a:endParaRPr lang="en-IN" sz="2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36992563"/>
                  </a:ext>
                </a:extLst>
              </a:tr>
              <a:tr h="370840">
                <a:tc>
                  <a:txBody>
                    <a:bodyPr/>
                    <a:lstStyle/>
                    <a:p>
                      <a:pPr algn="l" fontAlgn="b">
                        <a:lnSpc>
                          <a:spcPct val="150000"/>
                        </a:lnSpc>
                      </a:pPr>
                      <a:r>
                        <a:rPr lang="en-US" sz="2200" b="0" i="0" u="none" strike="noStrike" dirty="0">
                          <a:solidFill>
                            <a:srgbClr val="000000"/>
                          </a:solidFill>
                          <a:effectLst/>
                          <a:latin typeface="+mn-lt"/>
                        </a:rPr>
                        <a:t>Invoices of FY 23-24 uploaded by suppliers in FY 24-25</a:t>
                      </a:r>
                    </a:p>
                  </a:txBody>
                  <a:tcPr marL="9525" marR="9525" marT="9525" marB="0" anchor="b"/>
                </a:tc>
                <a:tc>
                  <a:txBody>
                    <a:bodyPr/>
                    <a:lstStyle/>
                    <a:p>
                      <a:pPr algn="r" fontAlgn="b">
                        <a:lnSpc>
                          <a:spcPct val="150000"/>
                        </a:lnSpc>
                      </a:pPr>
                      <a:r>
                        <a:rPr lang="en-US" sz="2200" b="0" i="0" u="none" strike="noStrike" dirty="0">
                          <a:solidFill>
                            <a:srgbClr val="000000"/>
                          </a:solidFill>
                          <a:effectLst/>
                          <a:latin typeface="+mn-lt"/>
                        </a:rPr>
                        <a:t>1,000</a:t>
                      </a:r>
                      <a:endParaRPr lang="en-IN" sz="2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587135384"/>
                  </a:ext>
                </a:extLst>
              </a:tr>
            </a:tbl>
          </a:graphicData>
        </a:graphic>
      </p:graphicFrame>
      <p:sp>
        <p:nvSpPr>
          <p:cNvPr id="4" name="Title 1">
            <a:extLst>
              <a:ext uri="{FF2B5EF4-FFF2-40B4-BE49-F238E27FC236}">
                <a16:creationId xmlns:a16="http://schemas.microsoft.com/office/drawing/2014/main" id="{109497AB-23FC-3826-BA6C-65466E28962C}"/>
              </a:ext>
            </a:extLst>
          </p:cNvPr>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Illustration [Effects post GSTR 2B </a:t>
            </a:r>
            <a:r>
              <a:rPr lang="en-US" strike="sngStrike" dirty="0">
                <a:solidFill>
                  <a:srgbClr val="002060"/>
                </a:solidFill>
              </a:rPr>
              <a:t>[2A]</a:t>
            </a:r>
          </a:p>
        </p:txBody>
      </p:sp>
    </p:spTree>
    <p:extLst>
      <p:ext uri="{BB962C8B-B14F-4D97-AF65-F5344CB8AC3E}">
        <p14:creationId xmlns:p14="http://schemas.microsoft.com/office/powerpoint/2010/main" val="3353164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0A06A9D-6929-C0D7-54E5-B13B67F5A92A}"/>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BBCD01B-01D3-F525-676C-A5444AC5F7D4}"/>
              </a:ext>
            </a:extLst>
          </p:cNvPr>
          <p:cNvGraphicFramePr>
            <a:graphicFrameLocks noGrp="1"/>
          </p:cNvGraphicFramePr>
          <p:nvPr>
            <p:ph idx="1"/>
            <p:extLst>
              <p:ext uri="{D42A27DB-BD31-4B8C-83A1-F6EECF244321}">
                <p14:modId xmlns:p14="http://schemas.microsoft.com/office/powerpoint/2010/main" val="3737602400"/>
              </p:ext>
            </p:extLst>
          </p:nvPr>
        </p:nvGraphicFramePr>
        <p:xfrm>
          <a:off x="1023938" y="1196975"/>
          <a:ext cx="8338187" cy="3620770"/>
        </p:xfrm>
        <a:graphic>
          <a:graphicData uri="http://schemas.openxmlformats.org/drawingml/2006/table">
            <a:tbl>
              <a:tblPr firstRow="1" bandRow="1">
                <a:tableStyleId>{5C22544A-7EE6-4342-B048-85BDC9FD1C3A}</a:tableStyleId>
              </a:tblPr>
              <a:tblGrid>
                <a:gridCol w="3318716">
                  <a:extLst>
                    <a:ext uri="{9D8B030D-6E8A-4147-A177-3AD203B41FA5}">
                      <a16:colId xmlns:a16="http://schemas.microsoft.com/office/drawing/2014/main" val="346595287"/>
                    </a:ext>
                  </a:extLst>
                </a:gridCol>
                <a:gridCol w="1673157">
                  <a:extLst>
                    <a:ext uri="{9D8B030D-6E8A-4147-A177-3AD203B41FA5}">
                      <a16:colId xmlns:a16="http://schemas.microsoft.com/office/drawing/2014/main" val="3508375732"/>
                    </a:ext>
                  </a:extLst>
                </a:gridCol>
                <a:gridCol w="1673157">
                  <a:extLst>
                    <a:ext uri="{9D8B030D-6E8A-4147-A177-3AD203B41FA5}">
                      <a16:colId xmlns:a16="http://schemas.microsoft.com/office/drawing/2014/main" val="1161903855"/>
                    </a:ext>
                  </a:extLst>
                </a:gridCol>
                <a:gridCol w="1673157">
                  <a:extLst>
                    <a:ext uri="{9D8B030D-6E8A-4147-A177-3AD203B41FA5}">
                      <a16:colId xmlns:a16="http://schemas.microsoft.com/office/drawing/2014/main" val="4279031278"/>
                    </a:ext>
                  </a:extLst>
                </a:gridCol>
              </a:tblGrid>
              <a:tr h="370840">
                <a:tc>
                  <a:txBody>
                    <a:bodyPr/>
                    <a:lstStyle/>
                    <a:p>
                      <a:pPr algn="l" fontAlgn="b"/>
                      <a:r>
                        <a:rPr lang="en-US" sz="2200" b="0" i="0" u="none" strike="noStrike" dirty="0">
                          <a:solidFill>
                            <a:srgbClr val="000000"/>
                          </a:solidFill>
                          <a:effectLst/>
                          <a:latin typeface="Calibri" panose="020F0502020204030204" pitchFamily="34" charset="0"/>
                        </a:rPr>
                        <a:t>Tables of GSTR 9 &amp; 9C</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Books approach</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GSTR 3B approach</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Mixed approach</a:t>
                      </a:r>
                    </a:p>
                  </a:txBody>
                  <a:tcPr marL="9525" marR="9525" marT="9525" marB="0" anchor="b"/>
                </a:tc>
                <a:extLst>
                  <a:ext uri="{0D108BD9-81ED-4DB2-BD59-A6C34878D82A}">
                    <a16:rowId xmlns:a16="http://schemas.microsoft.com/office/drawing/2014/main" val="852302894"/>
                  </a:ext>
                </a:extLst>
              </a:tr>
              <a:tr h="370840">
                <a:tc>
                  <a:txBody>
                    <a:bodyPr/>
                    <a:lstStyle/>
                    <a:p>
                      <a:pPr algn="l" fontAlgn="b"/>
                      <a:r>
                        <a:rPr lang="en-IN" sz="2200" b="0" i="0" u="none" strike="noStrike">
                          <a:solidFill>
                            <a:srgbClr val="000000"/>
                          </a:solidFill>
                          <a:effectLst/>
                          <a:latin typeface="Calibri" panose="020F0502020204030204" pitchFamily="34" charset="0"/>
                        </a:rPr>
                        <a:t>6A</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extLst>
                  <a:ext uri="{0D108BD9-81ED-4DB2-BD59-A6C34878D82A}">
                    <a16:rowId xmlns:a16="http://schemas.microsoft.com/office/drawing/2014/main" val="1116971914"/>
                  </a:ext>
                </a:extLst>
              </a:tr>
              <a:tr h="370840">
                <a:tc>
                  <a:txBody>
                    <a:bodyPr/>
                    <a:lstStyle/>
                    <a:p>
                      <a:pPr algn="l" fontAlgn="b"/>
                      <a:r>
                        <a:rPr lang="en-IN" sz="2200" b="0" i="0" u="none" strike="noStrike" dirty="0">
                          <a:solidFill>
                            <a:srgbClr val="000000"/>
                          </a:solidFill>
                          <a:effectLst/>
                          <a:latin typeface="Calibri" panose="020F0502020204030204" pitchFamily="34" charset="0"/>
                        </a:rPr>
                        <a:t>6B to 6H</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99000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88000</a:t>
                      </a:r>
                    </a:p>
                  </a:txBody>
                  <a:tcPr marL="9525" marR="9525" marT="9525" marB="0" anchor="b"/>
                </a:tc>
                <a:extLst>
                  <a:ext uri="{0D108BD9-81ED-4DB2-BD59-A6C34878D82A}">
                    <a16:rowId xmlns:a16="http://schemas.microsoft.com/office/drawing/2014/main" val="1036891825"/>
                  </a:ext>
                </a:extLst>
              </a:tr>
              <a:tr h="370840">
                <a:tc>
                  <a:txBody>
                    <a:bodyPr/>
                    <a:lstStyle/>
                    <a:p>
                      <a:pPr algn="l" fontAlgn="b"/>
                      <a:r>
                        <a:rPr lang="en-IN" sz="2200" b="0" i="0" u="none" strike="noStrike">
                          <a:solidFill>
                            <a:srgbClr val="000000"/>
                          </a:solidFill>
                          <a:effectLst/>
                          <a:latin typeface="Calibri" panose="020F0502020204030204" pitchFamily="34" charset="0"/>
                        </a:rPr>
                        <a:t>Difference at 6J</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-4000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7000</a:t>
                      </a:r>
                    </a:p>
                  </a:txBody>
                  <a:tcPr marL="9525" marR="9525" marT="9525" marB="0" anchor="b"/>
                </a:tc>
                <a:extLst>
                  <a:ext uri="{0D108BD9-81ED-4DB2-BD59-A6C34878D82A}">
                    <a16:rowId xmlns:a16="http://schemas.microsoft.com/office/drawing/2014/main" val="1484020908"/>
                  </a:ext>
                </a:extLst>
              </a:tr>
              <a:tr h="192990">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2737273"/>
                  </a:ext>
                </a:extLst>
              </a:tr>
              <a:tr h="370840">
                <a:tc>
                  <a:txBody>
                    <a:bodyPr/>
                    <a:lstStyle/>
                    <a:p>
                      <a:pPr algn="l" fontAlgn="b"/>
                      <a:r>
                        <a:rPr lang="en-IN" sz="2200" b="0" i="0" u="none" strike="noStrike" dirty="0">
                          <a:solidFill>
                            <a:srgbClr val="000000"/>
                          </a:solidFill>
                          <a:effectLst/>
                          <a:latin typeface="Calibri" panose="020F0502020204030204" pitchFamily="34" charset="0"/>
                        </a:rPr>
                        <a:t>8A</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99000</a:t>
                      </a:r>
                    </a:p>
                  </a:txBody>
                  <a:tcPr marL="9525" marR="9525" marT="9525" marB="0" anchor="b"/>
                </a:tc>
                <a:tc>
                  <a:txBody>
                    <a:bodyPr/>
                    <a:lstStyle/>
                    <a:p>
                      <a:pPr algn="r" fontAlgn="b"/>
                      <a:r>
                        <a:rPr kumimoji="0" lang="en-IN" sz="2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99000</a:t>
                      </a:r>
                      <a:endParaRPr lang="en-IN"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kumimoji="0" lang="en-I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99000</a:t>
                      </a:r>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2804881"/>
                  </a:ext>
                </a:extLst>
              </a:tr>
              <a:tr h="370840">
                <a:tc>
                  <a:txBody>
                    <a:bodyPr/>
                    <a:lstStyle/>
                    <a:p>
                      <a:pPr algn="l" fontAlgn="b"/>
                      <a:r>
                        <a:rPr lang="en-IN" sz="2200" b="0" i="0" u="none" strike="noStrike">
                          <a:solidFill>
                            <a:srgbClr val="000000"/>
                          </a:solidFill>
                          <a:effectLst/>
                          <a:latin typeface="Calibri" panose="020F0502020204030204" pitchFamily="34" charset="0"/>
                        </a:rPr>
                        <a:t>8B</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99000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88000</a:t>
                      </a:r>
                    </a:p>
                  </a:txBody>
                  <a:tcPr marL="9525" marR="9525" marT="9525" marB="0" anchor="b"/>
                </a:tc>
                <a:extLst>
                  <a:ext uri="{0D108BD9-81ED-4DB2-BD59-A6C34878D82A}">
                    <a16:rowId xmlns:a16="http://schemas.microsoft.com/office/drawing/2014/main" val="1320460963"/>
                  </a:ext>
                </a:extLst>
              </a:tr>
              <a:tr h="370840">
                <a:tc>
                  <a:txBody>
                    <a:bodyPr/>
                    <a:lstStyle/>
                    <a:p>
                      <a:pPr algn="l" fontAlgn="b"/>
                      <a:r>
                        <a:rPr lang="en-IN" sz="2200" b="0" i="0" u="none" strike="noStrike" dirty="0">
                          <a:solidFill>
                            <a:srgbClr val="000000"/>
                          </a:solidFill>
                          <a:effectLst/>
                          <a:latin typeface="Calibri" panose="020F0502020204030204" pitchFamily="34" charset="0"/>
                        </a:rPr>
                        <a:t>8C</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11000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11000</a:t>
                      </a:r>
                    </a:p>
                  </a:txBody>
                  <a:tcPr marL="9525" marR="9525" marT="9525" marB="0" anchor="b"/>
                </a:tc>
                <a:extLst>
                  <a:ext uri="{0D108BD9-81ED-4DB2-BD59-A6C34878D82A}">
                    <a16:rowId xmlns:a16="http://schemas.microsoft.com/office/drawing/2014/main" val="1568897690"/>
                  </a:ext>
                </a:extLst>
              </a:tr>
              <a:tr h="370840">
                <a:tc>
                  <a:txBody>
                    <a:bodyPr/>
                    <a:lstStyle/>
                    <a:p>
                      <a:pPr algn="l" fontAlgn="b"/>
                      <a:r>
                        <a:rPr lang="en-IN" sz="2200" b="1" i="0" u="none" strike="noStrike">
                          <a:solidFill>
                            <a:srgbClr val="000000"/>
                          </a:solidFill>
                          <a:effectLst/>
                          <a:latin typeface="Calibri" panose="020F0502020204030204" pitchFamily="34" charset="0"/>
                        </a:rPr>
                        <a:t>8D - Difference</a:t>
                      </a:r>
                    </a:p>
                  </a:txBody>
                  <a:tcPr marL="9525" marR="9525" marT="9525" marB="0" anchor="b"/>
                </a:tc>
                <a:tc>
                  <a:txBody>
                    <a:bodyPr/>
                    <a:lstStyle/>
                    <a:p>
                      <a:pPr algn="r" fontAlgn="b"/>
                      <a:r>
                        <a:rPr lang="en-IN" sz="2200" b="1"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1" i="0" u="none" strike="noStrike" dirty="0">
                          <a:solidFill>
                            <a:srgbClr val="000000"/>
                          </a:solidFill>
                          <a:effectLst/>
                          <a:latin typeface="Calibri" panose="020F0502020204030204" pitchFamily="34" charset="0"/>
                        </a:rPr>
                        <a:t>-7000</a:t>
                      </a:r>
                    </a:p>
                  </a:txBody>
                  <a:tcPr marL="9525" marR="9525" marT="9525" marB="0" anchor="b"/>
                </a:tc>
                <a:tc>
                  <a:txBody>
                    <a:bodyPr/>
                    <a:lstStyle/>
                    <a:p>
                      <a:pPr algn="r" fontAlgn="b"/>
                      <a:r>
                        <a:rPr lang="en-US" sz="2200" b="1" i="0" u="none" strike="noStrike" dirty="0">
                          <a:solidFill>
                            <a:srgbClr val="000000"/>
                          </a:solidFill>
                          <a:effectLst/>
                          <a:latin typeface="Calibri" panose="020F0502020204030204" pitchFamily="34" charset="0"/>
                        </a:rPr>
                        <a:t>0</a:t>
                      </a:r>
                      <a:endParaRPr lang="en-IN" sz="2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242455"/>
                  </a:ext>
                </a:extLst>
              </a:tr>
            </a:tbl>
          </a:graphicData>
        </a:graphic>
      </p:graphicFrame>
      <p:sp>
        <p:nvSpPr>
          <p:cNvPr id="4" name="Title 1">
            <a:extLst>
              <a:ext uri="{FF2B5EF4-FFF2-40B4-BE49-F238E27FC236}">
                <a16:creationId xmlns:a16="http://schemas.microsoft.com/office/drawing/2014/main" id="{4C3298F8-2D49-C78A-0E93-387DC1F20094}"/>
              </a:ext>
            </a:extLst>
          </p:cNvPr>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Updated treatment post GSTR 2B </a:t>
            </a:r>
            <a:r>
              <a:rPr lang="en-US" strike="sngStrike" dirty="0">
                <a:solidFill>
                  <a:srgbClr val="002060"/>
                </a:solidFill>
              </a:rPr>
              <a:t>[2A]</a:t>
            </a:r>
          </a:p>
        </p:txBody>
      </p:sp>
    </p:spTree>
    <p:extLst>
      <p:ext uri="{BB962C8B-B14F-4D97-AF65-F5344CB8AC3E}">
        <p14:creationId xmlns:p14="http://schemas.microsoft.com/office/powerpoint/2010/main" val="255163137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A65E41-615C-42F1-74C1-ED3D30D24270}"/>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BFDC0A9-EEEE-EE04-C6B6-AD39040FCE1D}"/>
              </a:ext>
            </a:extLst>
          </p:cNvPr>
          <p:cNvGraphicFramePr>
            <a:graphicFrameLocks noGrp="1"/>
          </p:cNvGraphicFramePr>
          <p:nvPr>
            <p:ph idx="1"/>
            <p:extLst>
              <p:ext uri="{D42A27DB-BD31-4B8C-83A1-F6EECF244321}">
                <p14:modId xmlns:p14="http://schemas.microsoft.com/office/powerpoint/2010/main" val="1658715542"/>
              </p:ext>
            </p:extLst>
          </p:nvPr>
        </p:nvGraphicFramePr>
        <p:xfrm>
          <a:off x="1023938" y="1196975"/>
          <a:ext cx="8338187" cy="3646805"/>
        </p:xfrm>
        <a:graphic>
          <a:graphicData uri="http://schemas.openxmlformats.org/drawingml/2006/table">
            <a:tbl>
              <a:tblPr firstRow="1" bandRow="1">
                <a:tableStyleId>{5C22544A-7EE6-4342-B048-85BDC9FD1C3A}</a:tableStyleId>
              </a:tblPr>
              <a:tblGrid>
                <a:gridCol w="3318716">
                  <a:extLst>
                    <a:ext uri="{9D8B030D-6E8A-4147-A177-3AD203B41FA5}">
                      <a16:colId xmlns:a16="http://schemas.microsoft.com/office/drawing/2014/main" val="346595287"/>
                    </a:ext>
                  </a:extLst>
                </a:gridCol>
                <a:gridCol w="1673157">
                  <a:extLst>
                    <a:ext uri="{9D8B030D-6E8A-4147-A177-3AD203B41FA5}">
                      <a16:colId xmlns:a16="http://schemas.microsoft.com/office/drawing/2014/main" val="3508375732"/>
                    </a:ext>
                  </a:extLst>
                </a:gridCol>
                <a:gridCol w="1673157">
                  <a:extLst>
                    <a:ext uri="{9D8B030D-6E8A-4147-A177-3AD203B41FA5}">
                      <a16:colId xmlns:a16="http://schemas.microsoft.com/office/drawing/2014/main" val="1161903855"/>
                    </a:ext>
                  </a:extLst>
                </a:gridCol>
                <a:gridCol w="1673157">
                  <a:extLst>
                    <a:ext uri="{9D8B030D-6E8A-4147-A177-3AD203B41FA5}">
                      <a16:colId xmlns:a16="http://schemas.microsoft.com/office/drawing/2014/main" val="4279031278"/>
                    </a:ext>
                  </a:extLst>
                </a:gridCol>
              </a:tblGrid>
              <a:tr h="370840">
                <a:tc>
                  <a:txBody>
                    <a:bodyPr/>
                    <a:lstStyle/>
                    <a:p>
                      <a:pPr algn="l" fontAlgn="b"/>
                      <a:r>
                        <a:rPr lang="en-US" sz="2200" b="0" i="0" u="none" strike="noStrike" dirty="0">
                          <a:solidFill>
                            <a:srgbClr val="000000"/>
                          </a:solidFill>
                          <a:effectLst/>
                          <a:latin typeface="Calibri" panose="020F0502020204030204" pitchFamily="34" charset="0"/>
                        </a:rPr>
                        <a:t>Tables of GSTR 9 &amp; 9C</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Books approach</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GSTR 3B approach</a:t>
                      </a:r>
                    </a:p>
                  </a:txBody>
                  <a:tcPr marL="9525" marR="9525" marT="9525" marB="0" anchor="b"/>
                </a:tc>
                <a:tc>
                  <a:txBody>
                    <a:bodyPr/>
                    <a:lstStyle/>
                    <a:p>
                      <a:pPr algn="l" fontAlgn="b"/>
                      <a:r>
                        <a:rPr lang="en-IN" sz="2200" b="1" i="0" u="none" strike="noStrike">
                          <a:solidFill>
                            <a:srgbClr val="000000"/>
                          </a:solidFill>
                          <a:effectLst/>
                          <a:latin typeface="Calibri" panose="020F0502020204030204" pitchFamily="34" charset="0"/>
                        </a:rPr>
                        <a:t>Mixed approach</a:t>
                      </a:r>
                    </a:p>
                  </a:txBody>
                  <a:tcPr marL="9525" marR="9525" marT="9525" marB="0" anchor="b"/>
                </a:tc>
                <a:extLst>
                  <a:ext uri="{0D108BD9-81ED-4DB2-BD59-A6C34878D82A}">
                    <a16:rowId xmlns:a16="http://schemas.microsoft.com/office/drawing/2014/main" val="852302894"/>
                  </a:ext>
                </a:extLst>
              </a:tr>
              <a:tr h="370840">
                <a:tc>
                  <a:txBody>
                    <a:bodyPr/>
                    <a:lstStyle/>
                    <a:p>
                      <a:pPr algn="l" fontAlgn="b"/>
                      <a:r>
                        <a:rPr lang="en-IN" sz="22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116971914"/>
                  </a:ext>
                </a:extLst>
              </a:tr>
              <a:tr h="370840">
                <a:tc>
                  <a:txBody>
                    <a:bodyPr/>
                    <a:lstStyle/>
                    <a:p>
                      <a:pPr algn="l" fontAlgn="b"/>
                      <a:r>
                        <a:rPr lang="en-IN" sz="22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11000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11000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12000</a:t>
                      </a:r>
                    </a:p>
                  </a:txBody>
                  <a:tcPr marL="9525" marR="9525" marT="9525" marB="0" anchor="b"/>
                </a:tc>
                <a:extLst>
                  <a:ext uri="{0D108BD9-81ED-4DB2-BD59-A6C34878D82A}">
                    <a16:rowId xmlns:a16="http://schemas.microsoft.com/office/drawing/2014/main" val="1036891825"/>
                  </a:ext>
                </a:extLst>
              </a:tr>
              <a:tr h="370840">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4020908"/>
                  </a:ext>
                </a:extLst>
              </a:tr>
              <a:tr h="370840">
                <a:tc>
                  <a:txBody>
                    <a:bodyPr/>
                    <a:lstStyle/>
                    <a:p>
                      <a:pPr algn="l" fontAlgn="b"/>
                      <a:r>
                        <a:rPr lang="en-IN" sz="2200" b="0" i="0" u="none" strike="noStrike">
                          <a:solidFill>
                            <a:srgbClr val="000000"/>
                          </a:solidFill>
                          <a:effectLst/>
                          <a:latin typeface="Calibri" panose="020F0502020204030204" pitchFamily="34" charset="0"/>
                        </a:rPr>
                        <a:t>GSTR 9C</a:t>
                      </a: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2737273"/>
                  </a:ext>
                </a:extLst>
              </a:tr>
              <a:tr h="370840">
                <a:tc>
                  <a:txBody>
                    <a:bodyPr/>
                    <a:lstStyle/>
                    <a:p>
                      <a:pPr algn="l" fontAlgn="b"/>
                      <a:r>
                        <a:rPr lang="en-IN" sz="2200" b="0" i="0" u="none" strike="noStrike">
                          <a:solidFill>
                            <a:srgbClr val="000000"/>
                          </a:solidFill>
                          <a:effectLst/>
                          <a:latin typeface="Calibri" panose="020F0502020204030204" pitchFamily="34" charset="0"/>
                        </a:rPr>
                        <a:t>Table 12A</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99000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99000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99000</a:t>
                      </a:r>
                    </a:p>
                  </a:txBody>
                  <a:tcPr marL="9525" marR="9525" marT="9525" marB="0" anchor="b"/>
                </a:tc>
                <a:extLst>
                  <a:ext uri="{0D108BD9-81ED-4DB2-BD59-A6C34878D82A}">
                    <a16:rowId xmlns:a16="http://schemas.microsoft.com/office/drawing/2014/main" val="3262804881"/>
                  </a:ext>
                </a:extLst>
              </a:tr>
              <a:tr h="370840">
                <a:tc>
                  <a:txBody>
                    <a:bodyPr/>
                    <a:lstStyle/>
                    <a:p>
                      <a:pPr algn="l" fontAlgn="b"/>
                      <a:r>
                        <a:rPr lang="en-IN" sz="2200" b="0" i="0" u="none" strike="noStrike">
                          <a:solidFill>
                            <a:srgbClr val="000000"/>
                          </a:solidFill>
                          <a:effectLst/>
                          <a:latin typeface="Calibri" panose="020F0502020204030204" pitchFamily="34" charset="0"/>
                        </a:rPr>
                        <a:t>12B</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7000</a:t>
                      </a:r>
                    </a:p>
                  </a:txBody>
                  <a:tcPr marL="9525" marR="9525" marT="9525" marB="0" anchor="b"/>
                </a:tc>
                <a:tc>
                  <a:txBody>
                    <a:bodyPr/>
                    <a:lstStyle/>
                    <a:p>
                      <a:pPr algn="l" fontAlgn="b"/>
                      <a:endParaRPr lang="en-IN"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0460963"/>
                  </a:ext>
                </a:extLst>
              </a:tr>
              <a:tr h="370840">
                <a:tc>
                  <a:txBody>
                    <a:bodyPr/>
                    <a:lstStyle/>
                    <a:p>
                      <a:pPr algn="l" fontAlgn="b"/>
                      <a:r>
                        <a:rPr lang="en-IN" sz="2200" b="0" i="0" u="none" strike="noStrike">
                          <a:solidFill>
                            <a:srgbClr val="000000"/>
                          </a:solidFill>
                          <a:effectLst/>
                          <a:latin typeface="Calibri" panose="020F0502020204030204" pitchFamily="34" charset="0"/>
                        </a:rPr>
                        <a:t>12C</a:t>
                      </a:r>
                    </a:p>
                  </a:txBody>
                  <a:tcPr marL="9525" marR="9525" marT="9525" marB="0" anchor="b"/>
                </a:tc>
                <a:tc>
                  <a:txBody>
                    <a:bodyPr/>
                    <a:lstStyle/>
                    <a:p>
                      <a:pPr algn="r" fontAlgn="b"/>
                      <a:r>
                        <a:rPr lang="en-IN" sz="2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11000</a:t>
                      </a:r>
                    </a:p>
                  </a:txBody>
                  <a:tcPr marL="9525" marR="9525" marT="9525" marB="0" anchor="b"/>
                </a:tc>
                <a:tc>
                  <a:txBody>
                    <a:bodyPr/>
                    <a:lstStyle/>
                    <a:p>
                      <a:pPr algn="r" fontAlgn="b"/>
                      <a:r>
                        <a:rPr lang="en-IN" sz="2200" b="0" i="0" u="none" strike="noStrike" dirty="0">
                          <a:solidFill>
                            <a:srgbClr val="000000"/>
                          </a:solidFill>
                          <a:effectLst/>
                          <a:latin typeface="Calibri" panose="020F0502020204030204" pitchFamily="34" charset="0"/>
                        </a:rPr>
                        <a:t>11000</a:t>
                      </a:r>
                    </a:p>
                  </a:txBody>
                  <a:tcPr marL="9525" marR="9525" marT="9525" marB="0" anchor="b"/>
                </a:tc>
                <a:extLst>
                  <a:ext uri="{0D108BD9-81ED-4DB2-BD59-A6C34878D82A}">
                    <a16:rowId xmlns:a16="http://schemas.microsoft.com/office/drawing/2014/main" val="1568897690"/>
                  </a:ext>
                </a:extLst>
              </a:tr>
              <a:tr h="370840">
                <a:tc>
                  <a:txBody>
                    <a:bodyPr/>
                    <a:lstStyle/>
                    <a:p>
                      <a:pPr algn="l" fontAlgn="b"/>
                      <a:r>
                        <a:rPr lang="en-IN" sz="2200" b="1" i="0" u="none" strike="noStrike">
                          <a:solidFill>
                            <a:srgbClr val="000000"/>
                          </a:solidFill>
                          <a:effectLst/>
                          <a:latin typeface="Calibri" panose="020F0502020204030204" pitchFamily="34" charset="0"/>
                        </a:rPr>
                        <a:t>12E [=7J]</a:t>
                      </a:r>
                    </a:p>
                  </a:txBody>
                  <a:tcPr marL="9525" marR="9525" marT="9525" marB="0" anchor="b"/>
                </a:tc>
                <a:tc>
                  <a:txBody>
                    <a:bodyPr/>
                    <a:lstStyle/>
                    <a:p>
                      <a:pPr algn="r" fontAlgn="b"/>
                      <a:r>
                        <a:rPr lang="en-IN" sz="2200" b="1" i="0" u="none" strike="noStrike">
                          <a:solidFill>
                            <a:srgbClr val="000000"/>
                          </a:solidFill>
                          <a:effectLst/>
                          <a:latin typeface="Calibri" panose="020F0502020204030204" pitchFamily="34" charset="0"/>
                        </a:rPr>
                        <a:t>100000</a:t>
                      </a:r>
                    </a:p>
                  </a:txBody>
                  <a:tcPr marL="9525" marR="9525" marT="9525" marB="0" anchor="b"/>
                </a:tc>
                <a:tc>
                  <a:txBody>
                    <a:bodyPr/>
                    <a:lstStyle/>
                    <a:p>
                      <a:pPr algn="r" fontAlgn="b"/>
                      <a:r>
                        <a:rPr lang="en-IN" sz="2200" b="1" i="0" u="none" strike="noStrike">
                          <a:solidFill>
                            <a:srgbClr val="000000"/>
                          </a:solidFill>
                          <a:effectLst/>
                          <a:latin typeface="Calibri" panose="020F0502020204030204" pitchFamily="34" charset="0"/>
                        </a:rPr>
                        <a:t>95000</a:t>
                      </a:r>
                    </a:p>
                  </a:txBody>
                  <a:tcPr marL="9525" marR="9525" marT="9525" marB="0" anchor="b"/>
                </a:tc>
                <a:tc>
                  <a:txBody>
                    <a:bodyPr/>
                    <a:lstStyle/>
                    <a:p>
                      <a:pPr algn="r" fontAlgn="b"/>
                      <a:r>
                        <a:rPr lang="en-IN" sz="2200" b="1" i="0" u="none" strike="noStrike" dirty="0">
                          <a:solidFill>
                            <a:srgbClr val="000000"/>
                          </a:solidFill>
                          <a:effectLst/>
                          <a:latin typeface="Calibri" panose="020F0502020204030204" pitchFamily="34" charset="0"/>
                        </a:rPr>
                        <a:t>88000</a:t>
                      </a:r>
                    </a:p>
                  </a:txBody>
                  <a:tcPr marL="9525" marR="9525" marT="9525" marB="0" anchor="b"/>
                </a:tc>
                <a:extLst>
                  <a:ext uri="{0D108BD9-81ED-4DB2-BD59-A6C34878D82A}">
                    <a16:rowId xmlns:a16="http://schemas.microsoft.com/office/drawing/2014/main" val="354242455"/>
                  </a:ext>
                </a:extLst>
              </a:tr>
            </a:tbl>
          </a:graphicData>
        </a:graphic>
      </p:graphicFrame>
      <p:sp>
        <p:nvSpPr>
          <p:cNvPr id="4" name="Title 1">
            <a:extLst>
              <a:ext uri="{FF2B5EF4-FFF2-40B4-BE49-F238E27FC236}">
                <a16:creationId xmlns:a16="http://schemas.microsoft.com/office/drawing/2014/main" id="{2F8A67AA-2280-316C-7446-B4C283158B78}"/>
              </a:ext>
            </a:extLst>
          </p:cNvPr>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Illustration</a:t>
            </a:r>
          </a:p>
        </p:txBody>
      </p:sp>
    </p:spTree>
    <p:extLst>
      <p:ext uri="{BB962C8B-B14F-4D97-AF65-F5344CB8AC3E}">
        <p14:creationId xmlns:p14="http://schemas.microsoft.com/office/powerpoint/2010/main" val="43564604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64574" y="3335280"/>
            <a:ext cx="8821106" cy="763525"/>
          </a:xfrm>
          <a:noFill/>
          <a:effectLst>
            <a:outerShdw blurRad="50800" dist="38100" dir="2700000" algn="tl" rotWithShape="0">
              <a:prstClr val="black">
                <a:alpha val="40000"/>
              </a:prstClr>
            </a:outerShdw>
          </a:effectLst>
        </p:spPr>
        <p:txBody>
          <a:bodyPr vert="horz" lIns="91440" tIns="45720" rIns="91440" bIns="45720" rtlCol="0" anchor="ctr">
            <a:noAutofit/>
          </a:bodyPr>
          <a:lstStyle/>
          <a:p>
            <a:pPr defTabSz="231775">
              <a:spcBef>
                <a:spcPct val="0"/>
              </a:spcBef>
            </a:pPr>
            <a:r>
              <a:rPr lang="en-US" sz="3600" cap="all" dirty="0">
                <a:solidFill>
                  <a:schemeClr val="accent2"/>
                </a:solidFill>
                <a:latin typeface="+mj-lt"/>
                <a:ea typeface="+mj-ea"/>
                <a:cs typeface="+mj-cs"/>
              </a:rPr>
              <a:t>PAIN AREAS IN GSTR 9 &amp; 9C</a:t>
            </a:r>
          </a:p>
        </p:txBody>
      </p:sp>
    </p:spTree>
    <p:extLst>
      <p:ext uri="{BB962C8B-B14F-4D97-AF65-F5344CB8AC3E}">
        <p14:creationId xmlns:p14="http://schemas.microsoft.com/office/powerpoint/2010/main" val="3192367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7277" y="624761"/>
            <a:ext cx="7635249"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Pain areas and need of an improvement</a:t>
            </a:r>
          </a:p>
        </p:txBody>
      </p:sp>
      <p:sp>
        <p:nvSpPr>
          <p:cNvPr id="3" name="Content Placeholder 2">
            <a:extLst>
              <a:ext uri="{FF2B5EF4-FFF2-40B4-BE49-F238E27FC236}">
                <a16:creationId xmlns:a16="http://schemas.microsoft.com/office/drawing/2014/main" id="{5CA9394F-2065-4926-AE77-8CFA608DF167}"/>
              </a:ext>
            </a:extLst>
          </p:cNvPr>
          <p:cNvSpPr>
            <a:spLocks noGrp="1"/>
          </p:cNvSpPr>
          <p:nvPr>
            <p:ph idx="1"/>
          </p:nvPr>
        </p:nvSpPr>
        <p:spPr>
          <a:xfrm>
            <a:off x="1087877" y="1197405"/>
            <a:ext cx="7904870" cy="3511061"/>
          </a:xfrm>
        </p:spPr>
        <p:txBody>
          <a:bodyPr>
            <a:normAutofit/>
          </a:bodyPr>
          <a:lstStyle/>
          <a:p>
            <a:r>
              <a:rPr lang="en-IN" sz="2200" dirty="0">
                <a:solidFill>
                  <a:schemeClr val="tx1"/>
                </a:solidFill>
              </a:rPr>
              <a:t>Entire form needs revamp</a:t>
            </a:r>
          </a:p>
          <a:p>
            <a:r>
              <a:rPr lang="en-IN" sz="2200" dirty="0">
                <a:solidFill>
                  <a:schemeClr val="tx1"/>
                </a:solidFill>
              </a:rPr>
              <a:t>Need to look beyond arithmetic reconciliations</a:t>
            </a:r>
          </a:p>
          <a:p>
            <a:r>
              <a:rPr lang="en-IN" sz="2200" dirty="0">
                <a:solidFill>
                  <a:schemeClr val="tx1"/>
                </a:solidFill>
              </a:rPr>
              <a:t>Since audit has been discontinued, relevant fields of 9C should be merged with GSTR 9</a:t>
            </a:r>
          </a:p>
          <a:p>
            <a:r>
              <a:rPr lang="en-IN" sz="2200" dirty="0">
                <a:solidFill>
                  <a:schemeClr val="tx1"/>
                </a:solidFill>
              </a:rPr>
              <a:t>Questionnaire like 3CD should be added in GSTR 9, in order to check compliance with the provisions of the law</a:t>
            </a:r>
          </a:p>
          <a:p>
            <a:r>
              <a:rPr lang="en-IN" sz="2200" dirty="0">
                <a:solidFill>
                  <a:schemeClr val="tx1"/>
                </a:solidFill>
              </a:rPr>
              <a:t>GSTR 9 should be based on books of accounts approach and not on GSTR 3B, GSTR 1 etc.</a:t>
            </a:r>
          </a:p>
        </p:txBody>
      </p:sp>
    </p:spTree>
    <p:extLst>
      <p:ext uri="{BB962C8B-B14F-4D97-AF65-F5344CB8AC3E}">
        <p14:creationId xmlns:p14="http://schemas.microsoft.com/office/powerpoint/2010/main" val="310775747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xfrm>
            <a:off x="9" y="2"/>
            <a:ext cx="1008062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92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673386" y="3335280"/>
            <a:ext cx="7912292" cy="763525"/>
          </a:xfrm>
          <a:noFill/>
          <a:effectLst>
            <a:outerShdw blurRad="50800" dist="38100" dir="2700000" algn="tl" rotWithShape="0">
              <a:prstClr val="black">
                <a:alpha val="40000"/>
              </a:prstClr>
            </a:outerShdw>
          </a:effectLst>
        </p:spPr>
        <p:txBody>
          <a:bodyPr vert="horz" lIns="91440" tIns="45720" rIns="91440" bIns="45720" rtlCol="0" anchor="ctr">
            <a:normAutofit/>
          </a:bodyPr>
          <a:lstStyle/>
          <a:p>
            <a:pPr>
              <a:spcBef>
                <a:spcPct val="0"/>
              </a:spcBef>
            </a:pPr>
            <a:r>
              <a:rPr lang="en-IN" sz="3600" cap="all" dirty="0">
                <a:solidFill>
                  <a:schemeClr val="accent2"/>
                </a:solidFill>
                <a:latin typeface="+mj-lt"/>
                <a:ea typeface="+mj-ea"/>
                <a:cs typeface="+mj-cs"/>
              </a:rPr>
              <a:t>APPLICABILITY OF annual return</a:t>
            </a:r>
            <a:endParaRPr lang="en-US" sz="3600" cap="all" dirty="0">
              <a:solidFill>
                <a:schemeClr val="accent2"/>
              </a:solidFill>
              <a:latin typeface="+mj-lt"/>
              <a:ea typeface="+mj-ea"/>
              <a:cs typeface="+mj-cs"/>
            </a:endParaRPr>
          </a:p>
        </p:txBody>
      </p:sp>
    </p:spTree>
    <p:extLst>
      <p:ext uri="{BB962C8B-B14F-4D97-AF65-F5344CB8AC3E}">
        <p14:creationId xmlns:p14="http://schemas.microsoft.com/office/powerpoint/2010/main" val="289806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683" y="1350111"/>
            <a:ext cx="8162302" cy="1200329"/>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p>
            <a:pPr algn="ctr">
              <a:spcBef>
                <a:spcPct val="0"/>
              </a:spcBef>
              <a:buFont typeface="Arial" pitchFamily="34" charset="0"/>
              <a:buNone/>
            </a:pPr>
            <a:r>
              <a:rPr lang="en-US" sz="4400" cap="all" dirty="0">
                <a:solidFill>
                  <a:schemeClr val="accent2"/>
                </a:solidFill>
                <a:latin typeface="+mj-lt"/>
                <a:ea typeface="+mj-ea"/>
                <a:cs typeface="+mj-cs"/>
              </a:rPr>
              <a:t>Thank you  for your time  and attention</a:t>
            </a:r>
          </a:p>
        </p:txBody>
      </p:sp>
      <p:sp>
        <p:nvSpPr>
          <p:cNvPr id="4" name="TextBox 3"/>
          <p:cNvSpPr txBox="1"/>
          <p:nvPr/>
        </p:nvSpPr>
        <p:spPr>
          <a:xfrm>
            <a:off x="326612" y="3335280"/>
            <a:ext cx="9595759" cy="1221639"/>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defPPr>
              <a:defRPr lang="en-US"/>
            </a:defPPr>
            <a:lvl1pPr algn="ctr">
              <a:spcBef>
                <a:spcPct val="0"/>
              </a:spcBef>
              <a:buFont typeface="Arial" pitchFamily="34" charset="0"/>
              <a:buNone/>
              <a:defRPr sz="4400" cap="all">
                <a:solidFill>
                  <a:schemeClr val="accent2"/>
                </a:solidFill>
                <a:latin typeface="+mj-lt"/>
                <a:ea typeface="+mj-ea"/>
                <a:cs typeface="+mj-cs"/>
              </a:defRPr>
            </a:lvl1pPr>
          </a:lstStyle>
          <a:p>
            <a:pPr algn="just"/>
            <a:r>
              <a:rPr lang="en-US" sz="1800" i="1" cap="none" dirty="0"/>
              <a:t>This presentation doesn’t constitute professional advice and purpose is to share the knowledge of author on subject. The author does not represent that the said information is correct and complete in all regards. The views contained in this presentation are personal views of the author and may change depending upon underlying facts and circumstances. Judicial and legal authorities may not subscribe to the views of author and can take different view. No part of this presentation should be copied or used without the prior approval of the author.</a:t>
            </a:r>
          </a:p>
        </p:txBody>
      </p:sp>
      <p:sp>
        <p:nvSpPr>
          <p:cNvPr id="5" name="TextBox 4"/>
          <p:cNvSpPr txBox="1"/>
          <p:nvPr/>
        </p:nvSpPr>
        <p:spPr>
          <a:xfrm>
            <a:off x="459163" y="2724456"/>
            <a:ext cx="9315005" cy="369332"/>
          </a:xfrm>
          <a:prstGeom prst="rect">
            <a:avLst/>
          </a:prstGeom>
          <a:noFill/>
        </p:spPr>
        <p:txBody>
          <a:bodyPr wrap="square" rtlCol="0">
            <a:spAutoFit/>
          </a:bodyPr>
          <a:lstStyle/>
          <a:p>
            <a:pPr algn="ctr"/>
            <a:r>
              <a:rPr lang="en-US" b="1" dirty="0">
                <a:solidFill>
                  <a:srgbClr val="002060"/>
                </a:solidFill>
              </a:rPr>
              <a:t>For any queries, contact me at – Mihir.s.modi@gmail.com</a:t>
            </a:r>
          </a:p>
        </p:txBody>
      </p:sp>
    </p:spTree>
    <p:extLst>
      <p:ext uri="{BB962C8B-B14F-4D97-AF65-F5344CB8AC3E}">
        <p14:creationId xmlns:p14="http://schemas.microsoft.com/office/powerpoint/2010/main" val="10910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954" y="1197406"/>
            <a:ext cx="9431920" cy="3817625"/>
          </a:xfrm>
        </p:spPr>
        <p:txBody>
          <a:bodyPr>
            <a:noAutofit/>
          </a:bodyPr>
          <a:lstStyle/>
          <a:p>
            <a:pPr marL="0" indent="0">
              <a:lnSpc>
                <a:spcPct val="150000"/>
              </a:lnSpc>
              <a:buNone/>
            </a:pPr>
            <a:r>
              <a:rPr lang="en-IN" sz="2200" b="1" u="sng" dirty="0">
                <a:solidFill>
                  <a:schemeClr val="bg2">
                    <a:lumMod val="10000"/>
                  </a:schemeClr>
                </a:solidFill>
              </a:rPr>
              <a:t>Aggregate Turnover means</a:t>
            </a:r>
          </a:p>
          <a:p>
            <a:pPr>
              <a:lnSpc>
                <a:spcPct val="150000"/>
              </a:lnSpc>
            </a:pPr>
            <a:r>
              <a:rPr lang="en-IN" sz="2200" dirty="0">
                <a:solidFill>
                  <a:schemeClr val="bg2">
                    <a:lumMod val="10000"/>
                  </a:schemeClr>
                </a:solidFill>
              </a:rPr>
              <a:t>Taxable supplies (excluding inward supplied liable to RCM)</a:t>
            </a:r>
          </a:p>
          <a:p>
            <a:pPr>
              <a:lnSpc>
                <a:spcPct val="150000"/>
              </a:lnSpc>
            </a:pPr>
            <a:r>
              <a:rPr lang="en-IN" sz="2200" dirty="0">
                <a:solidFill>
                  <a:schemeClr val="bg2">
                    <a:lumMod val="10000"/>
                  </a:schemeClr>
                </a:solidFill>
              </a:rPr>
              <a:t>Exempt supplies</a:t>
            </a:r>
          </a:p>
          <a:p>
            <a:pPr>
              <a:lnSpc>
                <a:spcPct val="150000"/>
              </a:lnSpc>
            </a:pPr>
            <a:r>
              <a:rPr lang="en-IN" sz="2200" dirty="0">
                <a:solidFill>
                  <a:schemeClr val="bg2">
                    <a:lumMod val="10000"/>
                  </a:schemeClr>
                </a:solidFill>
              </a:rPr>
              <a:t>Export of goods and / or service</a:t>
            </a:r>
          </a:p>
          <a:p>
            <a:pPr>
              <a:lnSpc>
                <a:spcPct val="150000"/>
              </a:lnSpc>
            </a:pPr>
            <a:r>
              <a:rPr lang="en-IN" sz="2200" dirty="0">
                <a:solidFill>
                  <a:schemeClr val="bg2">
                    <a:lumMod val="10000"/>
                  </a:schemeClr>
                </a:solidFill>
              </a:rPr>
              <a:t>Branch Transfer</a:t>
            </a:r>
          </a:p>
        </p:txBody>
      </p:sp>
      <p:sp>
        <p:nvSpPr>
          <p:cNvPr id="6" name="Title 1"/>
          <p:cNvSpPr txBox="1">
            <a:spLocks/>
          </p:cNvSpPr>
          <p:nvPr/>
        </p:nvSpPr>
        <p:spPr>
          <a:xfrm>
            <a:off x="459162" y="472057"/>
            <a:ext cx="9126510"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Meaning of Turnover</a:t>
            </a:r>
            <a:endParaRPr lang="en-IN" dirty="0">
              <a:solidFill>
                <a:srgbClr val="002060"/>
              </a:solidFill>
            </a:endParaRPr>
          </a:p>
        </p:txBody>
      </p:sp>
    </p:spTree>
    <p:extLst>
      <p:ext uri="{BB962C8B-B14F-4D97-AF65-F5344CB8AC3E}">
        <p14:creationId xmlns:p14="http://schemas.microsoft.com/office/powerpoint/2010/main" val="144237357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954" y="1197406"/>
            <a:ext cx="9431920" cy="3817625"/>
          </a:xfrm>
        </p:spPr>
        <p:txBody>
          <a:bodyPr>
            <a:noAutofit/>
          </a:bodyPr>
          <a:lstStyle/>
          <a:p>
            <a:pPr marL="0" indent="0">
              <a:lnSpc>
                <a:spcPct val="150000"/>
              </a:lnSpc>
              <a:buNone/>
            </a:pPr>
            <a:r>
              <a:rPr lang="en-IN" sz="2400" b="1" u="sng" dirty="0">
                <a:solidFill>
                  <a:schemeClr val="bg2">
                    <a:lumMod val="10000"/>
                  </a:schemeClr>
                </a:solidFill>
              </a:rPr>
              <a:t>Exempt Supplies means</a:t>
            </a:r>
          </a:p>
          <a:p>
            <a:pPr>
              <a:lnSpc>
                <a:spcPct val="150000"/>
              </a:lnSpc>
            </a:pPr>
            <a:r>
              <a:rPr lang="en-IN" sz="2400" dirty="0">
                <a:solidFill>
                  <a:schemeClr val="bg2">
                    <a:lumMod val="10000"/>
                  </a:schemeClr>
                </a:solidFill>
              </a:rPr>
              <a:t>Supplies attracting NIL rate</a:t>
            </a:r>
          </a:p>
          <a:p>
            <a:pPr>
              <a:lnSpc>
                <a:spcPct val="150000"/>
              </a:lnSpc>
            </a:pPr>
            <a:r>
              <a:rPr lang="en-IN" sz="2400" dirty="0">
                <a:solidFill>
                  <a:schemeClr val="bg2">
                    <a:lumMod val="10000"/>
                  </a:schemeClr>
                </a:solidFill>
              </a:rPr>
              <a:t>Supplies wholly exempt u/s 11</a:t>
            </a:r>
          </a:p>
          <a:p>
            <a:pPr>
              <a:lnSpc>
                <a:spcPct val="150000"/>
              </a:lnSpc>
            </a:pPr>
            <a:r>
              <a:rPr lang="en-IN" sz="2400" dirty="0">
                <a:solidFill>
                  <a:schemeClr val="bg2">
                    <a:lumMod val="10000"/>
                  </a:schemeClr>
                </a:solidFill>
              </a:rPr>
              <a:t>Non-taxable supplies [Means supplies not leviable to tax under this act (i.e. Non-GST supplies) as per 2(78)]</a:t>
            </a:r>
            <a:endParaRPr lang="en-US" sz="2400" dirty="0"/>
          </a:p>
        </p:txBody>
      </p:sp>
      <p:sp>
        <p:nvSpPr>
          <p:cNvPr id="6" name="Title 1"/>
          <p:cNvSpPr txBox="1">
            <a:spLocks/>
          </p:cNvSpPr>
          <p:nvPr/>
        </p:nvSpPr>
        <p:spPr>
          <a:xfrm>
            <a:off x="459162" y="472057"/>
            <a:ext cx="9126510"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Meaning of Turnover</a:t>
            </a:r>
            <a:endParaRPr lang="en-IN" dirty="0">
              <a:solidFill>
                <a:srgbClr val="002060"/>
              </a:solidFill>
            </a:endParaRPr>
          </a:p>
        </p:txBody>
      </p:sp>
    </p:spTree>
    <p:extLst>
      <p:ext uri="{BB962C8B-B14F-4D97-AF65-F5344CB8AC3E}">
        <p14:creationId xmlns:p14="http://schemas.microsoft.com/office/powerpoint/2010/main" val="295072444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162" y="739290"/>
            <a:ext cx="7070560" cy="725349"/>
          </a:xfrm>
        </p:spPr>
        <p:txBody>
          <a:bodyPr vert="horz" lIns="91440" tIns="45720" rIns="91440" bIns="45720" rtlCol="0" anchor="ctr">
            <a:normAutofit fontScale="90000"/>
          </a:bodyPr>
          <a:lstStyle/>
          <a:p>
            <a:r>
              <a:rPr lang="en-US" dirty="0">
                <a:solidFill>
                  <a:srgbClr val="002060"/>
                </a:solidFill>
              </a:rPr>
              <a:t>Applicability of GSTR 9 &amp; 9C</a:t>
            </a:r>
            <a:br>
              <a:rPr lang="en-IN" dirty="0">
                <a:solidFill>
                  <a:srgbClr val="002060"/>
                </a:solidFill>
              </a:rPr>
            </a:br>
            <a:endParaRPr lang="en-US" dirty="0">
              <a:solidFill>
                <a:srgbClr val="002060"/>
              </a:solidFill>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867" y="1268438"/>
            <a:ext cx="7407459" cy="127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6456" y="2617923"/>
            <a:ext cx="9620416" cy="2465996"/>
          </a:xfrm>
          <a:prstGeom prst="rect">
            <a:avLst/>
          </a:prstGeom>
        </p:spPr>
        <p:txBody>
          <a:bodyPr wrap="square">
            <a:spAutoFit/>
          </a:bodyPr>
          <a:lstStyle/>
          <a:p>
            <a:pPr marL="285750" indent="-285750" algn="just">
              <a:lnSpc>
                <a:spcPct val="150000"/>
              </a:lnSpc>
              <a:buFont typeface="Arial" pitchFamily="34" charset="0"/>
              <a:buChar char="•"/>
            </a:pPr>
            <a:r>
              <a:rPr lang="en-IN" sz="2100" dirty="0">
                <a:solidFill>
                  <a:schemeClr val="bg2">
                    <a:lumMod val="10000"/>
                  </a:schemeClr>
                </a:solidFill>
              </a:rPr>
              <a:t>In case GSTR 9 is optional, the assessee is still having an option to file the same voluntarily.</a:t>
            </a:r>
          </a:p>
          <a:p>
            <a:pPr marL="285750" indent="-285750" algn="just">
              <a:lnSpc>
                <a:spcPct val="150000"/>
              </a:lnSpc>
              <a:buFont typeface="Arial" pitchFamily="34" charset="0"/>
              <a:buChar char="•"/>
            </a:pPr>
            <a:r>
              <a:rPr lang="en-IN" sz="2100" dirty="0">
                <a:solidFill>
                  <a:schemeClr val="bg2">
                    <a:lumMod val="10000"/>
                  </a:schemeClr>
                </a:solidFill>
              </a:rPr>
              <a:t>In case where GSTR 9C is “Not Applicable”, the assessee is not required to file it </a:t>
            </a:r>
            <a:r>
              <a:rPr lang="en-IN" sz="2100" i="1" dirty="0">
                <a:solidFill>
                  <a:schemeClr val="bg2">
                    <a:lumMod val="10000"/>
                  </a:schemeClr>
                </a:solidFill>
              </a:rPr>
              <a:t>per se</a:t>
            </a:r>
            <a:r>
              <a:rPr lang="en-IN" sz="2100" dirty="0">
                <a:solidFill>
                  <a:schemeClr val="bg2">
                    <a:lumMod val="10000"/>
                  </a:schemeClr>
                </a:solidFill>
              </a:rPr>
              <a:t>. [Although portal will accept GSTR 9C too!!! There should be a checkpoint in portal, where option for GSTR 9C should remain disabled in case turnover is lower]</a:t>
            </a:r>
          </a:p>
        </p:txBody>
      </p:sp>
    </p:spTree>
    <p:extLst>
      <p:ext uri="{BB962C8B-B14F-4D97-AF65-F5344CB8AC3E}">
        <p14:creationId xmlns:p14="http://schemas.microsoft.com/office/powerpoint/2010/main" val="418572882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9163" y="3335280"/>
            <a:ext cx="9126516" cy="763525"/>
          </a:xfrm>
          <a:noFill/>
          <a:effectLst>
            <a:outerShdw blurRad="50800" dist="38100" dir="2700000" algn="tl" rotWithShape="0">
              <a:prstClr val="black">
                <a:alpha val="40000"/>
              </a:prstClr>
            </a:outerShdw>
          </a:effectLst>
        </p:spPr>
        <p:txBody>
          <a:bodyPr vert="horz" lIns="91440" tIns="45720" rIns="91440" bIns="45720" rtlCol="0" anchor="ctr">
            <a:noAutofit/>
          </a:bodyPr>
          <a:lstStyle/>
          <a:p>
            <a:pPr defTabSz="231775">
              <a:spcBef>
                <a:spcPct val="0"/>
              </a:spcBef>
            </a:pPr>
            <a:r>
              <a:rPr lang="en-IN" sz="3600" cap="all" dirty="0">
                <a:solidFill>
                  <a:schemeClr val="accent2"/>
                </a:solidFill>
                <a:latin typeface="+mj-lt"/>
                <a:ea typeface="+mj-ea"/>
                <a:cs typeface="+mj-cs"/>
              </a:rPr>
              <a:t>What is to be checked in documentation?</a:t>
            </a:r>
            <a:endParaRPr lang="en-US" sz="3600" cap="all" dirty="0">
              <a:solidFill>
                <a:schemeClr val="accent2"/>
              </a:solidFill>
              <a:latin typeface="+mj-lt"/>
              <a:ea typeface="+mj-ea"/>
              <a:cs typeface="+mj-cs"/>
            </a:endParaRPr>
          </a:p>
        </p:txBody>
      </p:sp>
    </p:spTree>
    <p:extLst>
      <p:ext uri="{BB962C8B-B14F-4D97-AF65-F5344CB8AC3E}">
        <p14:creationId xmlns:p14="http://schemas.microsoft.com/office/powerpoint/2010/main" val="54565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867" y="472056"/>
            <a:ext cx="7070560" cy="725349"/>
          </a:xfrm>
        </p:spPr>
        <p:txBody>
          <a:bodyPr vert="horz" lIns="91440" tIns="45720" rIns="91440" bIns="45720" rtlCol="0" anchor="ctr">
            <a:normAutofit/>
          </a:bodyPr>
          <a:lstStyle/>
          <a:p>
            <a:r>
              <a:rPr lang="en-US" dirty="0">
                <a:solidFill>
                  <a:srgbClr val="002060"/>
                </a:solidFill>
              </a:rPr>
              <a:t>Reconciliation &amp; Documentation</a:t>
            </a:r>
          </a:p>
        </p:txBody>
      </p:sp>
      <p:sp>
        <p:nvSpPr>
          <p:cNvPr id="3" name="Content Placeholder 2"/>
          <p:cNvSpPr>
            <a:spLocks noGrp="1"/>
          </p:cNvSpPr>
          <p:nvPr>
            <p:ph idx="1"/>
          </p:nvPr>
        </p:nvSpPr>
        <p:spPr>
          <a:xfrm>
            <a:off x="611867" y="1197405"/>
            <a:ext cx="9162300" cy="3512215"/>
          </a:xfrm>
        </p:spPr>
        <p:txBody>
          <a:bodyPr>
            <a:noAutofit/>
          </a:bodyPr>
          <a:lstStyle/>
          <a:p>
            <a:pPr algn="just">
              <a:lnSpc>
                <a:spcPct val="150000"/>
              </a:lnSpc>
            </a:pPr>
            <a:r>
              <a:rPr lang="en-IN" sz="2200" dirty="0">
                <a:solidFill>
                  <a:schemeClr val="bg2">
                    <a:lumMod val="10000"/>
                  </a:schemeClr>
                </a:solidFill>
              </a:rPr>
              <a:t>Turnover as per GSTR 3B vs GSTR 1 </a:t>
            </a:r>
          </a:p>
          <a:p>
            <a:pPr algn="just">
              <a:lnSpc>
                <a:spcPct val="150000"/>
              </a:lnSpc>
            </a:pPr>
            <a:r>
              <a:rPr lang="en-IN" sz="2200" dirty="0">
                <a:solidFill>
                  <a:schemeClr val="bg2">
                    <a:lumMod val="10000"/>
                  </a:schemeClr>
                </a:solidFill>
              </a:rPr>
              <a:t>ITC as per GSTR 2A vs GSTR 2B vs Table 8A vs Books</a:t>
            </a:r>
          </a:p>
          <a:p>
            <a:pPr algn="just">
              <a:lnSpc>
                <a:spcPct val="150000"/>
              </a:lnSpc>
            </a:pPr>
            <a:r>
              <a:rPr lang="en-IN" sz="2200" dirty="0">
                <a:solidFill>
                  <a:schemeClr val="bg2">
                    <a:lumMod val="10000"/>
                  </a:schemeClr>
                </a:solidFill>
              </a:rPr>
              <a:t>Reconciliation of Turnover in AFS and GST [GSTIN wise &amp; consolidated TO]</a:t>
            </a:r>
          </a:p>
          <a:p>
            <a:pPr algn="just">
              <a:lnSpc>
                <a:spcPct val="150000"/>
              </a:lnSpc>
            </a:pPr>
            <a:r>
              <a:rPr lang="en-IN" sz="2200" dirty="0">
                <a:solidFill>
                  <a:schemeClr val="bg2">
                    <a:lumMod val="10000"/>
                  </a:schemeClr>
                </a:solidFill>
              </a:rPr>
              <a:t>Whether registration obtained in all states</a:t>
            </a:r>
          </a:p>
          <a:p>
            <a:pPr algn="just">
              <a:lnSpc>
                <a:spcPct val="150000"/>
              </a:lnSpc>
            </a:pPr>
            <a:r>
              <a:rPr lang="en-IN" sz="2200" dirty="0">
                <a:solidFill>
                  <a:schemeClr val="bg2">
                    <a:lumMod val="10000"/>
                  </a:schemeClr>
                </a:solidFill>
              </a:rPr>
              <a:t>HSN / SAC wise classification and rate of supplies</a:t>
            </a:r>
          </a:p>
          <a:p>
            <a:pPr algn="just">
              <a:lnSpc>
                <a:spcPct val="150000"/>
              </a:lnSpc>
            </a:pPr>
            <a:r>
              <a:rPr lang="en-IN" sz="2200" dirty="0">
                <a:solidFill>
                  <a:schemeClr val="bg2">
                    <a:lumMod val="10000"/>
                  </a:schemeClr>
                </a:solidFill>
              </a:rPr>
              <a:t>Check all non-financial transactions</a:t>
            </a:r>
          </a:p>
        </p:txBody>
      </p:sp>
    </p:spTree>
    <p:extLst>
      <p:ext uri="{BB962C8B-B14F-4D97-AF65-F5344CB8AC3E}">
        <p14:creationId xmlns:p14="http://schemas.microsoft.com/office/powerpoint/2010/main" val="53548744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457" y="1197405"/>
            <a:ext cx="9162302" cy="3817625"/>
          </a:xfrm>
        </p:spPr>
        <p:txBody>
          <a:bodyPr>
            <a:noAutofit/>
          </a:bodyPr>
          <a:lstStyle/>
          <a:p>
            <a:pPr algn="just">
              <a:lnSpc>
                <a:spcPct val="150000"/>
              </a:lnSpc>
            </a:pPr>
            <a:r>
              <a:rPr lang="en-IN" sz="2200" dirty="0">
                <a:solidFill>
                  <a:schemeClr val="bg2">
                    <a:lumMod val="10000"/>
                  </a:schemeClr>
                </a:solidFill>
              </a:rPr>
              <a:t>Composite vs mixed supplies and tax rate thereon</a:t>
            </a:r>
          </a:p>
          <a:p>
            <a:pPr algn="just">
              <a:lnSpc>
                <a:spcPct val="150000"/>
              </a:lnSpc>
            </a:pPr>
            <a:r>
              <a:rPr lang="en-IN" sz="2200" dirty="0">
                <a:solidFill>
                  <a:schemeClr val="bg2">
                    <a:lumMod val="10000"/>
                  </a:schemeClr>
                </a:solidFill>
              </a:rPr>
              <a:t>Check POS [Inter vs intra state transaction] &amp; TOS [check change in rate of tax]</a:t>
            </a:r>
          </a:p>
          <a:p>
            <a:pPr algn="just">
              <a:lnSpc>
                <a:spcPct val="150000"/>
              </a:lnSpc>
            </a:pPr>
            <a:r>
              <a:rPr lang="en-IN" sz="2200" dirty="0">
                <a:solidFill>
                  <a:schemeClr val="bg2">
                    <a:lumMod val="10000"/>
                  </a:schemeClr>
                </a:solidFill>
              </a:rPr>
              <a:t>Whether RCM paid on all required supplies [Valuation of import of service]</a:t>
            </a:r>
          </a:p>
          <a:p>
            <a:pPr algn="just">
              <a:lnSpc>
                <a:spcPct val="150000"/>
              </a:lnSpc>
            </a:pPr>
            <a:r>
              <a:rPr lang="en-IN" sz="2200" dirty="0">
                <a:solidFill>
                  <a:schemeClr val="bg2">
                    <a:lumMod val="10000"/>
                  </a:schemeClr>
                </a:solidFill>
              </a:rPr>
              <a:t>Valuation of supplies [trade vs cash discount, incidental exp, DPC, subsidies]</a:t>
            </a:r>
          </a:p>
          <a:p>
            <a:pPr lvl="0" algn="just">
              <a:lnSpc>
                <a:spcPct val="150000"/>
              </a:lnSpc>
            </a:pPr>
            <a:r>
              <a:rPr lang="en-IN" sz="2200" dirty="0">
                <a:solidFill>
                  <a:srgbClr val="DCDDDE">
                    <a:lumMod val="10000"/>
                  </a:srgbClr>
                </a:solidFill>
              </a:rPr>
              <a:t>Whether payment received within 180 days [Ask for MR]</a:t>
            </a:r>
          </a:p>
          <a:p>
            <a:pPr lvl="0" algn="just">
              <a:lnSpc>
                <a:spcPct val="150000"/>
              </a:lnSpc>
            </a:pPr>
            <a:r>
              <a:rPr lang="en-IN" sz="2200" dirty="0">
                <a:solidFill>
                  <a:srgbClr val="DCDDDE">
                    <a:lumMod val="10000"/>
                  </a:srgbClr>
                </a:solidFill>
              </a:rPr>
              <a:t>Eligibility of ITC – 17(5)</a:t>
            </a:r>
          </a:p>
        </p:txBody>
      </p:sp>
      <p:sp>
        <p:nvSpPr>
          <p:cNvPr id="4" name="Title 1"/>
          <p:cNvSpPr txBox="1">
            <a:spLocks/>
          </p:cNvSpPr>
          <p:nvPr/>
        </p:nvSpPr>
        <p:spPr>
          <a:xfrm>
            <a:off x="611867" y="472056"/>
            <a:ext cx="7070560" cy="7253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7030A0"/>
                </a:solidFill>
                <a:effectLst>
                  <a:outerShdw blurRad="50800" dist="38100" dir="2700000" algn="tl" rotWithShape="0">
                    <a:prstClr val="black">
                      <a:alpha val="40000"/>
                    </a:prstClr>
                  </a:outerShdw>
                </a:effectLst>
                <a:latin typeface="+mj-lt"/>
                <a:ea typeface="+mj-ea"/>
                <a:cs typeface="+mj-cs"/>
              </a:defRPr>
            </a:lvl1pPr>
          </a:lstStyle>
          <a:p>
            <a:r>
              <a:rPr lang="en-US" dirty="0">
                <a:solidFill>
                  <a:srgbClr val="002060"/>
                </a:solidFill>
              </a:rPr>
              <a:t>Reconciliation &amp; Documentation</a:t>
            </a:r>
          </a:p>
        </p:txBody>
      </p:sp>
    </p:spTree>
    <p:extLst>
      <p:ext uri="{BB962C8B-B14F-4D97-AF65-F5344CB8AC3E}">
        <p14:creationId xmlns:p14="http://schemas.microsoft.com/office/powerpoint/2010/main" val="241952798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1635</Words>
  <Application>Microsoft Office PowerPoint</Application>
  <PresentationFormat>Custom</PresentationFormat>
  <Paragraphs>315</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Gst annual return &amp; RECONCILIATION STATEMENT</vt:lpstr>
      <vt:lpstr>What’s in the kitty?</vt:lpstr>
      <vt:lpstr>PowerPoint Presentation</vt:lpstr>
      <vt:lpstr>PowerPoint Presentation</vt:lpstr>
      <vt:lpstr>PowerPoint Presentation</vt:lpstr>
      <vt:lpstr>Applicability of GSTR 9 &amp; 9C </vt:lpstr>
      <vt:lpstr>PowerPoint Presentation</vt:lpstr>
      <vt:lpstr>Reconciliation &amp;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2025-03-12T13:28:21Z</dcterms:modified>
</cp:coreProperties>
</file>